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40" r:id="rId3"/>
    <p:sldId id="300" r:id="rId4"/>
    <p:sldId id="298" r:id="rId5"/>
    <p:sldId id="297" r:id="rId6"/>
    <p:sldId id="264" r:id="rId7"/>
    <p:sldId id="274" r:id="rId8"/>
    <p:sldId id="342" r:id="rId9"/>
    <p:sldId id="339" r:id="rId10"/>
    <p:sldId id="338" r:id="rId11"/>
    <p:sldId id="263" r:id="rId12"/>
    <p:sldId id="259" r:id="rId13"/>
    <p:sldId id="282" r:id="rId14"/>
    <p:sldId id="285" r:id="rId15"/>
    <p:sldId id="289" r:id="rId16"/>
    <p:sldId id="322" r:id="rId17"/>
    <p:sldId id="323" r:id="rId18"/>
    <p:sldId id="320" r:id="rId19"/>
    <p:sldId id="321" r:id="rId20"/>
    <p:sldId id="368" r:id="rId21"/>
    <p:sldId id="257" r:id="rId22"/>
    <p:sldId id="369" r:id="rId23"/>
    <p:sldId id="260" r:id="rId24"/>
    <p:sldId id="261"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C"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0" autoAdjust="0"/>
    <p:restoredTop sz="94660"/>
  </p:normalViewPr>
  <p:slideViewPr>
    <p:cSldViewPr snapToGrid="0">
      <p:cViewPr varScale="1">
        <p:scale>
          <a:sx n="66" d="100"/>
          <a:sy n="66" d="100"/>
        </p:scale>
        <p:origin x="9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onti sharna" userId="713b05b3679038ce" providerId="LiveId" clId="{EAFA3C5A-35F6-4E75-A57E-1883AAD72F28}"/>
    <pc:docChg chg="modSld">
      <pc:chgData name="jayonti sharna" userId="713b05b3679038ce" providerId="LiveId" clId="{EAFA3C5A-35F6-4E75-A57E-1883AAD72F28}" dt="2024-11-05T23:45:57.234" v="49" actId="20577"/>
      <pc:docMkLst>
        <pc:docMk/>
      </pc:docMkLst>
      <pc:sldChg chg="modSp mod">
        <pc:chgData name="jayonti sharna" userId="713b05b3679038ce" providerId="LiveId" clId="{EAFA3C5A-35F6-4E75-A57E-1883AAD72F28}" dt="2024-11-05T23:41:32.308" v="14" actId="14100"/>
        <pc:sldMkLst>
          <pc:docMk/>
          <pc:sldMk cId="0" sldId="282"/>
        </pc:sldMkLst>
        <pc:spChg chg="mod">
          <ac:chgData name="jayonti sharna" userId="713b05b3679038ce" providerId="LiveId" clId="{EAFA3C5A-35F6-4E75-A57E-1883AAD72F28}" dt="2024-11-05T23:41:32.308" v="14" actId="14100"/>
          <ac:spMkLst>
            <pc:docMk/>
            <pc:sldMk cId="0" sldId="282"/>
            <ac:spMk id="3" creationId="{00000000-0000-0000-0000-000000000000}"/>
          </ac:spMkLst>
        </pc:spChg>
        <pc:picChg chg="mod">
          <ac:chgData name="jayonti sharna" userId="713b05b3679038ce" providerId="LiveId" clId="{EAFA3C5A-35F6-4E75-A57E-1883AAD72F28}" dt="2024-11-05T23:41:06.524" v="11" actId="14100"/>
          <ac:picMkLst>
            <pc:docMk/>
            <pc:sldMk cId="0" sldId="282"/>
            <ac:picMk id="4" creationId="{A220E684-BB94-E90F-1BE5-7F12D681F857}"/>
          </ac:picMkLst>
        </pc:picChg>
        <pc:picChg chg="mod">
          <ac:chgData name="jayonti sharna" userId="713b05b3679038ce" providerId="LiveId" clId="{EAFA3C5A-35F6-4E75-A57E-1883AAD72F28}" dt="2024-11-05T23:41:01.067" v="10" actId="14100"/>
          <ac:picMkLst>
            <pc:docMk/>
            <pc:sldMk cId="0" sldId="282"/>
            <ac:picMk id="5" creationId="{15CD6FF8-967D-6303-3F7A-A72AA4F67F94}"/>
          </ac:picMkLst>
        </pc:picChg>
        <pc:picChg chg="mod">
          <ac:chgData name="jayonti sharna" userId="713b05b3679038ce" providerId="LiveId" clId="{EAFA3C5A-35F6-4E75-A57E-1883AAD72F28}" dt="2024-11-05T23:41:11.726" v="12" actId="14100"/>
          <ac:picMkLst>
            <pc:docMk/>
            <pc:sldMk cId="0" sldId="282"/>
            <ac:picMk id="6" creationId="{B10B0D0F-A2D0-4B03-DD5D-B75CABAC30CB}"/>
          </ac:picMkLst>
        </pc:picChg>
        <pc:picChg chg="mod">
          <ac:chgData name="jayonti sharna" userId="713b05b3679038ce" providerId="LiveId" clId="{EAFA3C5A-35F6-4E75-A57E-1883AAD72F28}" dt="2024-11-05T23:40:54.998" v="8" actId="14100"/>
          <ac:picMkLst>
            <pc:docMk/>
            <pc:sldMk cId="0" sldId="282"/>
            <ac:picMk id="3838" creationId="{00000000-0000-0000-0000-000000000000}"/>
          </ac:picMkLst>
        </pc:picChg>
      </pc:sldChg>
      <pc:sldChg chg="modSp mod">
        <pc:chgData name="jayonti sharna" userId="713b05b3679038ce" providerId="LiveId" clId="{EAFA3C5A-35F6-4E75-A57E-1883AAD72F28}" dt="2024-11-05T23:44:13.879" v="36" actId="14100"/>
        <pc:sldMkLst>
          <pc:docMk/>
          <pc:sldMk cId="0" sldId="285"/>
        </pc:sldMkLst>
        <pc:spChg chg="mod">
          <ac:chgData name="jayonti sharna" userId="713b05b3679038ce" providerId="LiveId" clId="{EAFA3C5A-35F6-4E75-A57E-1883AAD72F28}" dt="2024-11-05T23:44:13.879" v="36" actId="14100"/>
          <ac:spMkLst>
            <pc:docMk/>
            <pc:sldMk cId="0" sldId="285"/>
            <ac:spMk id="7" creationId="{15B585DB-B017-2D14-3E92-98952EA928D3}"/>
          </ac:spMkLst>
        </pc:spChg>
        <pc:picChg chg="mod">
          <ac:chgData name="jayonti sharna" userId="713b05b3679038ce" providerId="LiveId" clId="{EAFA3C5A-35F6-4E75-A57E-1883AAD72F28}" dt="2024-11-05T23:43:59.064" v="33" actId="14100"/>
          <ac:picMkLst>
            <pc:docMk/>
            <pc:sldMk cId="0" sldId="285"/>
            <ac:picMk id="4" creationId="{0CE43532-E491-7CFD-E444-1D9C372275BF}"/>
          </ac:picMkLst>
        </pc:picChg>
        <pc:picChg chg="mod">
          <ac:chgData name="jayonti sharna" userId="713b05b3679038ce" providerId="LiveId" clId="{EAFA3C5A-35F6-4E75-A57E-1883AAD72F28}" dt="2024-11-05T23:43:53.303" v="32" actId="1076"/>
          <ac:picMkLst>
            <pc:docMk/>
            <pc:sldMk cId="0" sldId="285"/>
            <ac:picMk id="5" creationId="{C2BEAA89-2E3F-4568-EEFA-71A2306AAFDC}"/>
          </ac:picMkLst>
        </pc:picChg>
        <pc:picChg chg="mod">
          <ac:chgData name="jayonti sharna" userId="713b05b3679038ce" providerId="LiveId" clId="{EAFA3C5A-35F6-4E75-A57E-1883AAD72F28}" dt="2024-11-05T23:44:02.454" v="34" actId="14100"/>
          <ac:picMkLst>
            <pc:docMk/>
            <pc:sldMk cId="0" sldId="285"/>
            <ac:picMk id="6" creationId="{81D05519-A99D-379D-3001-99AAC39F287C}"/>
          </ac:picMkLst>
        </pc:picChg>
        <pc:picChg chg="mod">
          <ac:chgData name="jayonti sharna" userId="713b05b3679038ce" providerId="LiveId" clId="{EAFA3C5A-35F6-4E75-A57E-1883AAD72F28}" dt="2024-11-05T23:43:28.379" v="26" actId="14100"/>
          <ac:picMkLst>
            <pc:docMk/>
            <pc:sldMk cId="0" sldId="285"/>
            <ac:picMk id="3857" creationId="{00000000-0000-0000-0000-000000000000}"/>
          </ac:picMkLst>
        </pc:picChg>
      </pc:sldChg>
      <pc:sldChg chg="modSp mod">
        <pc:chgData name="jayonti sharna" userId="713b05b3679038ce" providerId="LiveId" clId="{EAFA3C5A-35F6-4E75-A57E-1883AAD72F28}" dt="2024-11-05T23:45:57.234" v="49" actId="20577"/>
        <pc:sldMkLst>
          <pc:docMk/>
          <pc:sldMk cId="0" sldId="289"/>
        </pc:sldMkLst>
        <pc:spChg chg="mod">
          <ac:chgData name="jayonti sharna" userId="713b05b3679038ce" providerId="LiveId" clId="{EAFA3C5A-35F6-4E75-A57E-1883AAD72F28}" dt="2024-11-05T23:45:57.234" v="49" actId="20577"/>
          <ac:spMkLst>
            <pc:docMk/>
            <pc:sldMk cId="0" sldId="289"/>
            <ac:spMk id="7" creationId="{7F44A0F5-2C21-881F-DA77-514C9AC4A01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2-04T02:51:58.355" idx="1">
    <p:pos x="-1492" y="478"/>
    <p:tex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67792" y="136525"/>
            <a:ext cx="9570027" cy="2035175"/>
          </a:xfrm>
        </p:spPr>
        <p:txBody>
          <a:bodyPr anchor="b">
            <a:normAutofit/>
          </a:bodyPr>
          <a:lstStyle>
            <a:lvl1pPr algn="ctr">
              <a:defRPr sz="7200" b="1">
                <a:solidFill>
                  <a:schemeClr val="tx1"/>
                </a:solidFill>
              </a:defRPr>
            </a:lvl1pPr>
          </a:lstStyle>
          <a:p>
            <a:r>
              <a:rPr lang="en-US" dirty="0"/>
              <a:t>Click to edit Master title style</a:t>
            </a:r>
            <a:endParaRPr lang="ru-RU" dirty="0"/>
          </a:p>
        </p:txBody>
      </p:sp>
      <p:sp>
        <p:nvSpPr>
          <p:cNvPr id="3" name="Подзаголовок 2"/>
          <p:cNvSpPr>
            <a:spLocks noGrp="1"/>
          </p:cNvSpPr>
          <p:nvPr>
            <p:ph type="subTitle" idx="1"/>
          </p:nvPr>
        </p:nvSpPr>
        <p:spPr>
          <a:xfrm>
            <a:off x="131618" y="5465618"/>
            <a:ext cx="9144000" cy="1039092"/>
          </a:xfrm>
        </p:spPr>
        <p:txBody>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Дата 3"/>
          <p:cNvSpPr>
            <a:spLocks noGrp="1"/>
          </p:cNvSpPr>
          <p:nvPr>
            <p:ph type="dt" sz="half" idx="10"/>
          </p:nvPr>
        </p:nvSpPr>
        <p:spPr/>
        <p:txBody>
          <a:bodyPr/>
          <a:lstStyle>
            <a:lvl1pPr>
              <a:defRPr>
                <a:solidFill>
                  <a:schemeClr val="bg2"/>
                </a:solidFill>
              </a:defRPr>
            </a:lvl1p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lvl1pPr>
              <a:defRPr>
                <a:solidFill>
                  <a:schemeClr val="bg2"/>
                </a:solidFill>
              </a:defRPr>
            </a:lvl1pPr>
          </a:lstStyle>
          <a:p>
            <a:endParaRPr lang="ru-RU"/>
          </a:p>
        </p:txBody>
      </p:sp>
      <p:sp>
        <p:nvSpPr>
          <p:cNvPr id="6" name="Номер слайда 5"/>
          <p:cNvSpPr>
            <a:spLocks noGrp="1"/>
          </p:cNvSpPr>
          <p:nvPr>
            <p:ph type="sldNum" sz="quarter" idx="12"/>
          </p:nvPr>
        </p:nvSpPr>
        <p:spPr/>
        <p:txBody>
          <a:bodyPr/>
          <a:lstStyle>
            <a:lvl1pPr>
              <a:defRPr>
                <a:solidFill>
                  <a:schemeClr val="bg2"/>
                </a:solidFill>
              </a:defRPr>
            </a:lvl1p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ED275350-27F6-4953-8586-1F794BECCB96}" type="datetimeFigureOut">
              <a:rPr lang="ru-RU" smtClean="0"/>
              <a:t>27.11.2024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ED275350-27F6-4953-8586-1F794BECCB96}" type="datetimeFigureOut">
              <a:rPr lang="ru-RU" smtClean="0"/>
              <a:t>27.11.2024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bg>
      <p:bgPr>
        <a:solidFill>
          <a:schemeClr val="bg1"/>
        </a:solidFill>
        <a:effectLst/>
      </p:bgPr>
    </p:bg>
    <p:spTree>
      <p:nvGrpSpPr>
        <p:cNvPr id="1" name=""/>
        <p:cNvGrpSpPr/>
        <p:nvPr/>
      </p:nvGrpSpPr>
      <p:grpSpPr>
        <a:xfrm>
          <a:off x="0" y="0"/>
          <a:ext cx="0" cy="0"/>
          <a:chOff x="0" y="0"/>
          <a:chExt cx="0" cy="0"/>
        </a:xfrm>
      </p:grpSpPr>
      <p:pic>
        <p:nvPicPr>
          <p:cNvPr id="8" name="Рисунок 7" descr="Изображение выглядит как природа, небо, вода, на открытом воздухе&#10;&#10;Автоматически созданное описание"/>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7387" y="0"/>
            <a:ext cx="2614613" cy="6858000"/>
          </a:xfrm>
          <a:prstGeom prst="rect">
            <a:avLst/>
          </a:prstGeom>
        </p:spPr>
      </p:pic>
      <p:sp>
        <p:nvSpPr>
          <p:cNvPr id="2" name="Заголовок 1"/>
          <p:cNvSpPr>
            <a:spLocks noGrp="1"/>
          </p:cNvSpPr>
          <p:nvPr>
            <p:ph type="title"/>
          </p:nvPr>
        </p:nvSpPr>
        <p:spPr>
          <a:xfrm>
            <a:off x="332510" y="507538"/>
            <a:ext cx="9244878" cy="1325563"/>
          </a:xfrm>
        </p:spPr>
        <p:txBody>
          <a:bodyPr/>
          <a:lstStyle>
            <a:lvl1pPr>
              <a:defRPr b="1">
                <a:solidFill>
                  <a:schemeClr val="tx1"/>
                </a:solidFill>
              </a:defRPr>
            </a:lvl1pPr>
          </a:lstStyle>
          <a:p>
            <a:r>
              <a:rPr lang="en-US" dirty="0"/>
              <a:t>Click to edit Master title style</a:t>
            </a:r>
            <a:endParaRPr lang="ru-RU" dirty="0"/>
          </a:p>
        </p:txBody>
      </p:sp>
      <p:sp>
        <p:nvSpPr>
          <p:cNvPr id="3" name="Объект 2"/>
          <p:cNvSpPr>
            <a:spLocks noGrp="1"/>
          </p:cNvSpPr>
          <p:nvPr>
            <p:ph idx="1"/>
          </p:nvPr>
        </p:nvSpPr>
        <p:spPr>
          <a:xfrm>
            <a:off x="332510" y="2005012"/>
            <a:ext cx="9434944"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Дата 3"/>
          <p:cNvSpPr>
            <a:spLocks noGrp="1"/>
          </p:cNvSpPr>
          <p:nvPr>
            <p:ph type="dt" sz="half" idx="10"/>
          </p:nvPr>
        </p:nvSpPr>
        <p:spPr/>
        <p:txBody>
          <a:bodyPr/>
          <a:lstStyle>
            <a:lvl1pPr>
              <a:defRPr>
                <a:solidFill>
                  <a:schemeClr val="tx1"/>
                </a:solidFill>
              </a:defRPr>
            </a:lvl1p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lvl1pPr>
              <a:defRPr>
                <a:solidFill>
                  <a:schemeClr val="tx1"/>
                </a:solidFill>
              </a:defRPr>
            </a:lvl1pPr>
          </a:lstStyle>
          <a:p>
            <a:endParaRPr lang="ru-RU"/>
          </a:p>
        </p:txBody>
      </p:sp>
      <p:sp>
        <p:nvSpPr>
          <p:cNvPr id="6" name="Номер слайда 5"/>
          <p:cNvSpPr>
            <a:spLocks noGrp="1"/>
          </p:cNvSpPr>
          <p:nvPr>
            <p:ph type="sldNum" sz="quarter" idx="12"/>
          </p:nvPr>
        </p:nvSpPr>
        <p:spPr/>
        <p:txBody>
          <a:bodyPr/>
          <a:lstStyle>
            <a:lvl1pPr>
              <a:defRPr>
                <a:solidFill>
                  <a:schemeClr val="tx1"/>
                </a:solidFill>
              </a:defRPr>
            </a:lvl1p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Заголовок и объект">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6440" y="507538"/>
            <a:ext cx="9848354" cy="1325563"/>
          </a:xfrm>
        </p:spPr>
        <p:txBody>
          <a:bodyPr/>
          <a:lstStyle>
            <a:lvl1pPr>
              <a:defRPr b="1">
                <a:solidFill>
                  <a:schemeClr val="tx1"/>
                </a:solidFill>
              </a:defRPr>
            </a:lvl1pPr>
          </a:lstStyle>
          <a:p>
            <a:r>
              <a:rPr lang="en-US" dirty="0"/>
              <a:t>Click to edit Master title style</a:t>
            </a:r>
            <a:endParaRPr lang="ru-RU" dirty="0"/>
          </a:p>
        </p:txBody>
      </p:sp>
      <p:sp>
        <p:nvSpPr>
          <p:cNvPr id="3" name="Объект 2"/>
          <p:cNvSpPr>
            <a:spLocks noGrp="1"/>
          </p:cNvSpPr>
          <p:nvPr>
            <p:ph idx="1"/>
          </p:nvPr>
        </p:nvSpPr>
        <p:spPr>
          <a:xfrm>
            <a:off x="1996440" y="2005012"/>
            <a:ext cx="9848354"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Дата 3"/>
          <p:cNvSpPr>
            <a:spLocks noGrp="1"/>
          </p:cNvSpPr>
          <p:nvPr>
            <p:ph type="dt" sz="half" idx="10"/>
          </p:nvPr>
        </p:nvSpPr>
        <p:spPr/>
        <p:txBody>
          <a:bodyPr/>
          <a:lstStyle>
            <a:lvl1pPr>
              <a:defRPr>
                <a:solidFill>
                  <a:schemeClr val="tx1"/>
                </a:solidFill>
              </a:defRPr>
            </a:lvl1p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lvl1pPr>
              <a:defRPr>
                <a:solidFill>
                  <a:schemeClr val="tx1"/>
                </a:solidFill>
              </a:defRPr>
            </a:lvl1pPr>
          </a:lstStyle>
          <a:p>
            <a:endParaRPr lang="ru-RU"/>
          </a:p>
        </p:txBody>
      </p:sp>
      <p:sp>
        <p:nvSpPr>
          <p:cNvPr id="6" name="Номер слайда 5"/>
          <p:cNvSpPr>
            <a:spLocks noGrp="1"/>
          </p:cNvSpPr>
          <p:nvPr>
            <p:ph type="sldNum" sz="quarter" idx="12"/>
          </p:nvPr>
        </p:nvSpPr>
        <p:spPr/>
        <p:txBody>
          <a:bodyPr/>
          <a:lstStyle>
            <a:lvl1pPr>
              <a:defRPr>
                <a:solidFill>
                  <a:schemeClr val="tx1"/>
                </a:solidFill>
              </a:defRPr>
            </a:lvl1pPr>
          </a:lstStyle>
          <a:p>
            <a:fld id="{A724B3A1-78F6-4659-A303-F1217D5A45E2}" type="slidenum">
              <a:rPr lang="ru-RU" smtClean="0"/>
              <a:t>‹#›</a:t>
            </a:fld>
            <a:endParaRPr lang="ru-RU"/>
          </a:p>
        </p:txBody>
      </p:sp>
      <p:pic>
        <p:nvPicPr>
          <p:cNvPr id="9" name="Рисунок 8" descr="Изображение выглядит как небо, природа, вода, океан&#10;&#10;Автоматически созданное описание"/>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3409" y="0"/>
            <a:ext cx="242601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Заголовок и объект">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6720" y="507538"/>
            <a:ext cx="11418074" cy="1325563"/>
          </a:xfrm>
        </p:spPr>
        <p:txBody>
          <a:bodyPr/>
          <a:lstStyle>
            <a:lvl1pPr>
              <a:defRPr b="1">
                <a:solidFill>
                  <a:schemeClr val="tx1"/>
                </a:solidFill>
              </a:defRPr>
            </a:lvl1pPr>
          </a:lstStyle>
          <a:p>
            <a:r>
              <a:rPr lang="en-US" dirty="0"/>
              <a:t>Click to edit Master title style</a:t>
            </a:r>
            <a:endParaRPr lang="ru-RU" dirty="0"/>
          </a:p>
        </p:txBody>
      </p:sp>
      <p:sp>
        <p:nvSpPr>
          <p:cNvPr id="3" name="Объект 2"/>
          <p:cNvSpPr>
            <a:spLocks noGrp="1"/>
          </p:cNvSpPr>
          <p:nvPr>
            <p:ph idx="1"/>
          </p:nvPr>
        </p:nvSpPr>
        <p:spPr>
          <a:xfrm>
            <a:off x="426720" y="2005012"/>
            <a:ext cx="11418074"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Дата 3"/>
          <p:cNvSpPr>
            <a:spLocks noGrp="1"/>
          </p:cNvSpPr>
          <p:nvPr>
            <p:ph type="dt" sz="half" idx="10"/>
          </p:nvPr>
        </p:nvSpPr>
        <p:spPr/>
        <p:txBody>
          <a:bodyPr/>
          <a:lstStyle>
            <a:lvl1pPr>
              <a:defRPr>
                <a:solidFill>
                  <a:schemeClr val="tx1"/>
                </a:solidFill>
              </a:defRPr>
            </a:lvl1p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lvl1pPr>
              <a:defRPr>
                <a:solidFill>
                  <a:schemeClr val="tx1"/>
                </a:solidFill>
              </a:defRPr>
            </a:lvl1pPr>
          </a:lstStyle>
          <a:p>
            <a:endParaRPr lang="ru-RU"/>
          </a:p>
        </p:txBody>
      </p:sp>
      <p:sp>
        <p:nvSpPr>
          <p:cNvPr id="6" name="Номер слайда 5"/>
          <p:cNvSpPr>
            <a:spLocks noGrp="1"/>
          </p:cNvSpPr>
          <p:nvPr>
            <p:ph type="sldNum" sz="quarter" idx="12"/>
          </p:nvPr>
        </p:nvSpPr>
        <p:spPr/>
        <p:txBody>
          <a:bodyPr/>
          <a:lstStyle>
            <a:lvl1pPr>
              <a:defRPr>
                <a:solidFill>
                  <a:schemeClr val="tx1"/>
                </a:solidFill>
              </a:defRPr>
            </a:lvl1p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ru-RU" dirty="0"/>
          </a:p>
        </p:txBody>
      </p:sp>
      <p:sp>
        <p:nvSpPr>
          <p:cNvPr id="3" name="Текст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 subtitle style</a:t>
            </a:r>
            <a:endParaRPr lang="ru-RU" dirty="0"/>
          </a:p>
        </p:txBody>
      </p:sp>
      <p:sp>
        <p:nvSpPr>
          <p:cNvPr id="4" name="Дата 3"/>
          <p:cNvSpPr>
            <a:spLocks noGrp="1"/>
          </p:cNvSpPr>
          <p:nvPr>
            <p:ph type="dt" sz="half" idx="10"/>
          </p:nvPr>
        </p:nvSpPr>
        <p:spPr/>
        <p:txBody>
          <a:body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Click to edit Master title style</a:t>
            </a:r>
            <a:endParaRPr lang="ru-RU" dirty="0"/>
          </a:p>
        </p:txBody>
      </p:sp>
      <p:sp>
        <p:nvSpPr>
          <p:cNvPr id="3" name="Объект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Объект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5" name="Дата 4"/>
          <p:cNvSpPr>
            <a:spLocks noGrp="1"/>
          </p:cNvSpPr>
          <p:nvPr>
            <p:ph type="dt" sz="half" idx="10"/>
          </p:nvPr>
        </p:nvSpPr>
        <p:spPr/>
        <p:txBody>
          <a:bodyPr/>
          <a:lstStyle/>
          <a:p>
            <a:fld id="{ED275350-27F6-4953-8586-1F794BECCB96}" type="datetimeFigureOut">
              <a:rPr lang="ru-RU" smtClean="0"/>
              <a:t>27.11.2024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en-US" dirty="0"/>
              <a:t>Click to edit Master title style</a:t>
            </a:r>
            <a:endParaRPr lang="ru-RU" dirty="0"/>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Объект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Объект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7" name="Дата 6"/>
          <p:cNvSpPr>
            <a:spLocks noGrp="1"/>
          </p:cNvSpPr>
          <p:nvPr>
            <p:ph type="dt" sz="half" idx="10"/>
          </p:nvPr>
        </p:nvSpPr>
        <p:spPr/>
        <p:txBody>
          <a:bodyPr/>
          <a:lstStyle/>
          <a:p>
            <a:fld id="{ED275350-27F6-4953-8586-1F794BECCB96}" type="datetimeFigureOut">
              <a:rPr lang="ru-RU" smtClean="0"/>
              <a:t>27.11.2024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Click to edit Master title style</a:t>
            </a:r>
            <a:endParaRPr lang="ru-RU" dirty="0"/>
          </a:p>
        </p:txBody>
      </p:sp>
      <p:sp>
        <p:nvSpPr>
          <p:cNvPr id="3" name="Дата 2"/>
          <p:cNvSpPr>
            <a:spLocks noGrp="1"/>
          </p:cNvSpPr>
          <p:nvPr>
            <p:ph type="dt" sz="half" idx="10"/>
          </p:nvPr>
        </p:nvSpPr>
        <p:spPr/>
        <p:txBody>
          <a:bodyPr/>
          <a:lstStyle/>
          <a:p>
            <a:fld id="{ED275350-27F6-4953-8586-1F794BECCB96}" type="datetimeFigureOut">
              <a:rPr lang="ru-RU" smtClean="0"/>
              <a:t>27.11.2024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D275350-27F6-4953-8586-1F794BECCB96}" type="datetimeFigureOut">
              <a:rPr lang="ru-RU" smtClean="0"/>
              <a:t>27.11.2024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724B3A1-78F6-4659-A303-F1217D5A45E2}" type="slidenum">
              <a:rPr lang="ru-RU" smtClean="0"/>
              <a:t>‹#›</a:t>
            </a:fld>
            <a:endParaRPr lang="ru-R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free-slides.net/"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75350-27F6-4953-8586-1F794BECCB96}" type="datetimeFigureOut">
              <a:rPr lang="ru-RU" smtClean="0"/>
              <a:t>27.11.2024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4B3A1-78F6-4659-A303-F1217D5A45E2}" type="slidenum">
              <a:rPr lang="ru-RU" smtClean="0"/>
              <a:t>‹#›</a:t>
            </a:fld>
            <a:endParaRPr lang="ru-RU"/>
          </a:p>
        </p:txBody>
      </p:sp>
      <p:grpSp>
        <p:nvGrpSpPr>
          <p:cNvPr id="8" name="Group 7"/>
          <p:cNvGrpSpPr/>
          <p:nvPr userDrawn="1"/>
        </p:nvGrpSpPr>
        <p:grpSpPr>
          <a:xfrm>
            <a:off x="-2160636" y="548807"/>
            <a:ext cx="1775473" cy="807830"/>
            <a:chOff x="-2096383" y="21447"/>
            <a:chExt cx="1331778" cy="605732"/>
          </a:xfrm>
        </p:grpSpPr>
        <p:sp>
          <p:nvSpPr>
            <p:cNvPr id="9" name="TextBox 8"/>
            <p:cNvSpPr txBox="1"/>
            <p:nvPr userDrawn="1"/>
          </p:nvSpPr>
          <p:spPr>
            <a:xfrm>
              <a:off x="-2096383" y="21447"/>
              <a:ext cx="286414" cy="184623"/>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latin typeface="Open Sans" panose="020B0606030504020204" pitchFamily="34" charset="0"/>
                  <a:ea typeface="Open Sans" panose="020B0606030504020204" pitchFamily="34" charset="0"/>
                  <a:cs typeface="Open Sans" panose="020B0606030504020204" pitchFamily="34" charset="0"/>
                </a:rPr>
                <a:t>By:</a:t>
              </a:r>
            </a:p>
          </p:txBody>
        </p:sp>
        <p:pic>
          <p:nvPicPr>
            <p:cNvPr id="10" name="Picture 10">
              <a:hlinkClick r:id="rId15"/>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30577" y="102192"/>
              <a:ext cx="965972" cy="524987"/>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46760" y="695325"/>
            <a:ext cx="10819939" cy="2035175"/>
          </a:xfrm>
        </p:spPr>
        <p:txBody>
          <a:bodyPr>
            <a:normAutofit fontScale="90000"/>
          </a:bodyPr>
          <a:lstStyle/>
          <a:p>
            <a:br>
              <a:rPr lang="en-US" sz="8800">
                <a:latin typeface="Arial" panose="020B0604020202020204"/>
                <a:ea typeface="Arial" panose="020B0604020202020204"/>
                <a:cs typeface="Arial" panose="020B0604020202020204"/>
                <a:sym typeface="Arial" panose="020B0604020202020204"/>
              </a:rPr>
            </a:br>
            <a:r>
              <a:rPr lang="en-US" sz="4890">
                <a:solidFill>
                  <a:srgbClr val="00002E"/>
                </a:solidFill>
                <a:latin typeface="Arial" panose="020B0604020202020204"/>
                <a:ea typeface="Arial" panose="020B0604020202020204"/>
                <a:cs typeface="Arial" panose="020B0604020202020204"/>
                <a:sym typeface="Arial" panose="020B0604020202020204"/>
              </a:rPr>
              <a:t>Predictive Climate Insights (PCI) Project Overview</a:t>
            </a:r>
            <a:endParaRPr lang="ru-RU" sz="489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8000">
              <a:srgbClr val="D1DCF0">
                <a:alpha val="100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60560" cy="3883025"/>
          </a:xfrm>
        </p:spPr>
        <p:txBody>
          <a:bodyPr>
            <a:normAutofit/>
          </a:bodyPr>
          <a:lstStyle/>
          <a:p>
            <a:br>
              <a:rPr lang="en-US"/>
            </a:br>
            <a:endParaRPr lang="en-US"/>
          </a:p>
        </p:txBody>
      </p:sp>
      <p:sp>
        <p:nvSpPr>
          <p:cNvPr id="5" name="Text Box 4"/>
          <p:cNvSpPr txBox="1"/>
          <p:nvPr/>
        </p:nvSpPr>
        <p:spPr>
          <a:xfrm>
            <a:off x="4022725" y="2081530"/>
            <a:ext cx="5098415" cy="368300"/>
          </a:xfrm>
          <a:prstGeom prst="rect">
            <a:avLst/>
          </a:prstGeom>
          <a:noFill/>
        </p:spPr>
        <p:txBody>
          <a:bodyPr wrap="square" rtlCol="0">
            <a:spAutoFit/>
          </a:bodyPr>
          <a:lstStyle/>
          <a:p>
            <a:r>
              <a:rPr lang="en-US">
                <a:sym typeface="+mn-ea"/>
              </a:rPr>
              <a:t> </a:t>
            </a:r>
            <a:endParaRPr lang="en-US"/>
          </a:p>
        </p:txBody>
      </p:sp>
      <p:pic>
        <p:nvPicPr>
          <p:cNvPr id="8" name="Content Placeholder 7"/>
          <p:cNvPicPr>
            <a:picLocks noGrp="1" noChangeAspect="1"/>
          </p:cNvPicPr>
          <p:nvPr>
            <p:ph sz="half" idx="2"/>
          </p:nvPr>
        </p:nvPicPr>
        <p:blipFill>
          <a:blip r:embed="rId2"/>
          <a:stretch>
            <a:fillRect/>
          </a:stretch>
        </p:blipFill>
        <p:spPr>
          <a:xfrm>
            <a:off x="-103505" y="0"/>
            <a:ext cx="12296140" cy="6852285"/>
          </a:xfrm>
          <a:prstGeom prst="rect">
            <a:avLst/>
          </a:prstGeom>
        </p:spPr>
      </p:pic>
      <p:sp>
        <p:nvSpPr>
          <p:cNvPr id="9" name="Round Diagonal Corner Rectangle 8"/>
          <p:cNvSpPr/>
          <p:nvPr/>
        </p:nvSpPr>
        <p:spPr>
          <a:xfrm>
            <a:off x="3487420" y="2674620"/>
            <a:ext cx="5827395" cy="1568450"/>
          </a:xfrm>
          <a:prstGeom prst="round2DiagRect">
            <a:avLst/>
          </a:prstGeom>
        </p:spPr>
        <p:style>
          <a:lnRef idx="0">
            <a:srgbClr val="FFFFFF"/>
          </a:lnRef>
          <a:fillRef idx="2">
            <a:schemeClr val="accent1"/>
          </a:fillRef>
          <a:effectRef idx="1">
            <a:schemeClr val="accent1"/>
          </a:effectRef>
          <a:fontRef idx="minor">
            <a:schemeClr val="lt1"/>
          </a:fontRef>
        </p:style>
        <p:txBody>
          <a:bodyPr rtlCol="0" anchor="ctr"/>
          <a:lstStyle/>
          <a:p>
            <a:pPr algn="ctr"/>
            <a:endParaRPr lang="en-US"/>
          </a:p>
        </p:txBody>
      </p:sp>
      <p:sp>
        <p:nvSpPr>
          <p:cNvPr id="10" name="Text Box 9"/>
          <p:cNvSpPr txBox="1"/>
          <p:nvPr/>
        </p:nvSpPr>
        <p:spPr>
          <a:xfrm>
            <a:off x="4644390" y="3042285"/>
            <a:ext cx="4200525" cy="5835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             </a:t>
            </a:r>
            <a:r>
              <a:rPr lang="en-US" sz="3200" b="1">
                <a:latin typeface="Arial" panose="020B0604020202020204" pitchFamily="34" charset="0"/>
                <a:cs typeface="Arial" panose="020B0604020202020204" pitchFamily="34" charset="0"/>
              </a:rPr>
              <a:t>Part 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4780" y="0"/>
            <a:ext cx="10968355" cy="1180465"/>
          </a:xfrm>
        </p:spPr>
        <p:txBody>
          <a:bodyPr/>
          <a:lstStyle/>
          <a:p>
            <a:r>
              <a:rPr lang="en-US" altLang="da-DK" b="1" dirty="0"/>
              <a:t>Result:</a:t>
            </a:r>
          </a:p>
        </p:txBody>
      </p:sp>
      <p:pic>
        <p:nvPicPr>
          <p:cNvPr id="8" name="Content Placeholder 7"/>
          <p:cNvPicPr>
            <a:picLocks noGrp="1" noChangeAspect="1"/>
          </p:cNvPicPr>
          <p:nvPr>
            <p:ph sz="half" idx="2"/>
          </p:nvPr>
        </p:nvPicPr>
        <p:blipFill>
          <a:blip r:embed="rId2"/>
          <a:stretch>
            <a:fillRect/>
          </a:stretch>
        </p:blipFill>
        <p:spPr>
          <a:xfrm>
            <a:off x="10644505" y="-635"/>
            <a:ext cx="1548130" cy="6852920"/>
          </a:xfrm>
          <a:prstGeom prst="rect">
            <a:avLst/>
          </a:prstGeom>
        </p:spPr>
      </p:pic>
      <p:sp>
        <p:nvSpPr>
          <p:cNvPr id="12" name="Rectangles 11"/>
          <p:cNvSpPr/>
          <p:nvPr/>
        </p:nvSpPr>
        <p:spPr>
          <a:xfrm>
            <a:off x="1447165" y="1872615"/>
            <a:ext cx="3604895" cy="428561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s 14"/>
          <p:cNvSpPr/>
          <p:nvPr/>
        </p:nvSpPr>
        <p:spPr>
          <a:xfrm>
            <a:off x="5907405" y="1872615"/>
            <a:ext cx="3691890" cy="428561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6"/>
          <p:cNvSpPr txBox="1"/>
          <p:nvPr/>
        </p:nvSpPr>
        <p:spPr>
          <a:xfrm>
            <a:off x="1736725" y="2272030"/>
            <a:ext cx="3026410" cy="2031325"/>
          </a:xfrm>
          <a:prstGeom prst="rect">
            <a:avLst/>
          </a:prstGeom>
          <a:noFill/>
        </p:spPr>
        <p:txBody>
          <a:bodyPr wrap="square" rtlCol="0">
            <a:spAutoFit/>
          </a:bodyPr>
          <a:lstStyle/>
          <a:p>
            <a:r>
              <a:rPr lang="en-US" dirty="0"/>
              <a:t>Mean Squared Error (MSE), R^2 score used to quantify model performance.</a:t>
            </a:r>
          </a:p>
          <a:p>
            <a:endParaRPr lang="en-US" dirty="0"/>
          </a:p>
          <a:p>
            <a:r>
              <a:rPr lang="en-US" dirty="0"/>
              <a:t>Comparative analysis of model performance based on these metrics.</a:t>
            </a:r>
          </a:p>
        </p:txBody>
      </p:sp>
      <p:sp>
        <p:nvSpPr>
          <p:cNvPr id="19" name="Text Box 18"/>
          <p:cNvSpPr txBox="1"/>
          <p:nvPr/>
        </p:nvSpPr>
        <p:spPr>
          <a:xfrm>
            <a:off x="6190615" y="2272030"/>
            <a:ext cx="3221990" cy="3970318"/>
          </a:xfrm>
          <a:prstGeom prst="rect">
            <a:avLst/>
          </a:prstGeom>
          <a:noFill/>
        </p:spPr>
        <p:txBody>
          <a:bodyPr wrap="square" rtlCol="0">
            <a:spAutoFit/>
          </a:bodyPr>
          <a:lstStyle/>
          <a:p>
            <a:r>
              <a:rPr lang="en-US" dirty="0"/>
              <a:t>Model Performance:</a:t>
            </a:r>
          </a:p>
          <a:p>
            <a:r>
              <a:rPr lang="en-US" dirty="0"/>
              <a:t>Detailed analysis of each trained model's performance:</a:t>
            </a:r>
          </a:p>
          <a:p>
            <a:r>
              <a:rPr lang="en-US" dirty="0"/>
              <a:t>Support Vector Regression (SVM)</a:t>
            </a:r>
          </a:p>
          <a:p>
            <a:r>
              <a:rPr lang="en-US" dirty="0"/>
              <a:t>K-Nearest Neighbors (KNN)</a:t>
            </a:r>
          </a:p>
          <a:p>
            <a:r>
              <a:rPr lang="en-US" dirty="0"/>
              <a:t>Multi-Layer Perceptron (MLP) Classifier , decision tree.</a:t>
            </a:r>
          </a:p>
          <a:p>
            <a:endParaRPr lang="en-US" dirty="0"/>
          </a:p>
          <a:p>
            <a:r>
              <a:rPr lang="en-US" dirty="0"/>
              <a:t>Visualization of actual vs. predicted values for different weather parameters (e.g., rainfall, sunshine , max temp , min temp , humidity).</a:t>
            </a:r>
          </a:p>
        </p:txBody>
      </p:sp>
      <p:sp>
        <p:nvSpPr>
          <p:cNvPr id="20" name="Text Box 19"/>
          <p:cNvSpPr txBox="1"/>
          <p:nvPr/>
        </p:nvSpPr>
        <p:spPr>
          <a:xfrm>
            <a:off x="8237220" y="2105025"/>
            <a:ext cx="3313430" cy="368300"/>
          </a:xfrm>
          <a:prstGeom prst="rect">
            <a:avLst/>
          </a:prstGeom>
          <a:noFill/>
        </p:spPr>
        <p:txBody>
          <a:bodyPr wrap="square" rtlCol="0">
            <a:spAutoFit/>
          </a:bodyPr>
          <a:lstStyle/>
          <a:p>
            <a:endParaRPr lang="en-US"/>
          </a:p>
        </p:txBody>
      </p:sp>
      <p:sp>
        <p:nvSpPr>
          <p:cNvPr id="7" name="Oval Callout 6"/>
          <p:cNvSpPr/>
          <p:nvPr/>
        </p:nvSpPr>
        <p:spPr>
          <a:xfrm>
            <a:off x="2716530" y="980440"/>
            <a:ext cx="1067435" cy="981075"/>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8"/>
          <p:cNvSpPr txBox="1"/>
          <p:nvPr/>
        </p:nvSpPr>
        <p:spPr>
          <a:xfrm>
            <a:off x="2937510" y="1179830"/>
            <a:ext cx="624840" cy="583565"/>
          </a:xfrm>
          <a:prstGeom prst="rect">
            <a:avLst/>
          </a:prstGeom>
          <a:solidFill>
            <a:schemeClr val="accent1">
              <a:lumMod val="60000"/>
              <a:lumOff val="40000"/>
            </a:schemeClr>
          </a:solidFill>
        </p:spPr>
        <p:txBody>
          <a:bodyPr wrap="square" rtlCol="0">
            <a:spAutoFit/>
            <a:scene3d>
              <a:camera prst="orthographicFront"/>
              <a:lightRig rig="threePt" dir="t"/>
            </a:scene3d>
          </a:bodyPr>
          <a:lstStyle/>
          <a:p>
            <a:r>
              <a:rPr lang="en-US" sz="2800"/>
              <a:t> </a:t>
            </a:r>
            <a:r>
              <a:rPr lang="en-US" sz="3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sp>
        <p:nvSpPr>
          <p:cNvPr id="11" name="Oval Callout 10"/>
          <p:cNvSpPr/>
          <p:nvPr/>
        </p:nvSpPr>
        <p:spPr>
          <a:xfrm>
            <a:off x="7169785" y="980440"/>
            <a:ext cx="1067435" cy="981075"/>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3"/>
          <p:cNvSpPr txBox="1"/>
          <p:nvPr/>
        </p:nvSpPr>
        <p:spPr>
          <a:xfrm>
            <a:off x="7439025" y="1179830"/>
            <a:ext cx="528320" cy="583565"/>
          </a:xfrm>
          <a:prstGeom prst="rect">
            <a:avLst/>
          </a:prstGeom>
          <a:noFill/>
        </p:spPr>
        <p:txBody>
          <a:bodyPr wrap="square" rtlCol="0">
            <a:spAutoFit/>
          </a:bodyPr>
          <a:lstStyle/>
          <a:p>
            <a:r>
              <a:rPr lang="en-US" sz="28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sz="3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da-DK" b="1" dirty="0"/>
              <a:t>Result:</a:t>
            </a:r>
          </a:p>
        </p:txBody>
      </p:sp>
      <p:sp>
        <p:nvSpPr>
          <p:cNvPr id="4" name="Объект 5"/>
          <p:cNvSpPr txBox="1"/>
          <p:nvPr/>
        </p:nvSpPr>
        <p:spPr>
          <a:xfrm>
            <a:off x="332740" y="1833245"/>
            <a:ext cx="4330700" cy="43649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ru-RU" sz="13800" dirty="0">
              <a:solidFill>
                <a:schemeClr val="tx2"/>
              </a:solidFill>
            </a:endParaRPr>
          </a:p>
        </p:txBody>
      </p:sp>
      <p:pic>
        <p:nvPicPr>
          <p:cNvPr id="3827" name="Google Shape;3827;g2677ed40f52_0_1"/>
          <p:cNvPicPr preferRelativeResize="0">
            <a:picLocks noGrp="1" noChangeAspect="1"/>
          </p:cNvPicPr>
          <p:nvPr>
            <p:ph sz="half" idx="1"/>
          </p:nvPr>
        </p:nvPicPr>
        <p:blipFill>
          <a:blip r:embed="rId2"/>
          <a:stretch>
            <a:fillRect/>
          </a:stretch>
        </p:blipFill>
        <p:spPr>
          <a:xfrm>
            <a:off x="301625" y="2087245"/>
            <a:ext cx="3902710" cy="3542030"/>
          </a:xfrm>
          <a:prstGeom prst="rect">
            <a:avLst/>
          </a:prstGeom>
          <a:noFill/>
          <a:ln>
            <a:noFill/>
          </a:ln>
        </p:spPr>
      </p:pic>
      <p:pic>
        <p:nvPicPr>
          <p:cNvPr id="3828" name="Google Shape;3828;g2677ed40f52_0_1"/>
          <p:cNvPicPr preferRelativeResize="0">
            <a:picLocks noGrp="1" noChangeAspect="1"/>
          </p:cNvPicPr>
          <p:nvPr>
            <p:ph sz="half" idx="2"/>
          </p:nvPr>
        </p:nvPicPr>
        <p:blipFill>
          <a:blip r:embed="rId3"/>
          <a:stretch>
            <a:fillRect/>
          </a:stretch>
        </p:blipFill>
        <p:spPr>
          <a:xfrm>
            <a:off x="4502785" y="2087880"/>
            <a:ext cx="3940175" cy="3541395"/>
          </a:xfrm>
          <a:prstGeom prst="rect">
            <a:avLst/>
          </a:prstGeom>
          <a:noFill/>
          <a:ln>
            <a:noFill/>
          </a:ln>
        </p:spPr>
      </p:pic>
      <p:pic>
        <p:nvPicPr>
          <p:cNvPr id="3829" name="Google Shape;3829;g2677ed40f52_0_1"/>
          <p:cNvPicPr preferRelativeResize="0"/>
          <p:nvPr/>
        </p:nvPicPr>
        <p:blipFill>
          <a:blip r:embed="rId4"/>
          <a:stretch>
            <a:fillRect/>
          </a:stretch>
        </p:blipFill>
        <p:spPr>
          <a:xfrm>
            <a:off x="8741410" y="2088515"/>
            <a:ext cx="3228975" cy="3661410"/>
          </a:xfrm>
          <a:prstGeom prst="rect">
            <a:avLst/>
          </a:prstGeom>
          <a:noFill/>
          <a:ln>
            <a:noFill/>
          </a:ln>
        </p:spPr>
      </p:pic>
      <p:pic>
        <p:nvPicPr>
          <p:cNvPr id="3832" name="Google Shape;3832;g2677ed40f52_0_1"/>
          <p:cNvPicPr preferRelativeResize="0"/>
          <p:nvPr/>
        </p:nvPicPr>
        <p:blipFill>
          <a:blip r:embed="rId5"/>
          <a:stretch>
            <a:fillRect/>
          </a:stretch>
        </p:blipFill>
        <p:spPr>
          <a:xfrm>
            <a:off x="333375" y="5629275"/>
            <a:ext cx="3870960" cy="568960"/>
          </a:xfrm>
          <a:prstGeom prst="rect">
            <a:avLst/>
          </a:prstGeom>
          <a:noFill/>
          <a:ln>
            <a:noFill/>
          </a:ln>
        </p:spPr>
      </p:pic>
      <p:pic>
        <p:nvPicPr>
          <p:cNvPr id="3831" name="Google Shape;3831;g2677ed40f52_0_1"/>
          <p:cNvPicPr preferRelativeResize="0"/>
          <p:nvPr/>
        </p:nvPicPr>
        <p:blipFill>
          <a:blip r:embed="rId6"/>
          <a:stretch>
            <a:fillRect/>
          </a:stretch>
        </p:blipFill>
        <p:spPr>
          <a:xfrm>
            <a:off x="4502785" y="5629275"/>
            <a:ext cx="3951605" cy="568960"/>
          </a:xfrm>
          <a:prstGeom prst="rect">
            <a:avLst/>
          </a:prstGeom>
          <a:noFill/>
          <a:ln>
            <a:noFill/>
          </a:ln>
        </p:spPr>
      </p:pic>
      <p:pic>
        <p:nvPicPr>
          <p:cNvPr id="3830" name="Google Shape;3830;g2677ed40f52_0_1"/>
          <p:cNvPicPr preferRelativeResize="0"/>
          <p:nvPr/>
        </p:nvPicPr>
        <p:blipFill>
          <a:blip r:embed="rId7"/>
          <a:stretch>
            <a:fillRect/>
          </a:stretch>
        </p:blipFill>
        <p:spPr>
          <a:xfrm>
            <a:off x="8747760" y="5742940"/>
            <a:ext cx="3250565" cy="455930"/>
          </a:xfrm>
          <a:prstGeom prst="rect">
            <a:avLst/>
          </a:prstGeom>
          <a:noFill/>
          <a:ln>
            <a:noFill/>
          </a:ln>
        </p:spPr>
      </p:pic>
      <p:sp>
        <p:nvSpPr>
          <p:cNvPr id="3" name="Text Box 2"/>
          <p:cNvSpPr txBox="1"/>
          <p:nvPr/>
        </p:nvSpPr>
        <p:spPr>
          <a:xfrm>
            <a:off x="1763395" y="6438900"/>
            <a:ext cx="7424420" cy="368300"/>
          </a:xfrm>
          <a:prstGeom prst="rect">
            <a:avLst/>
          </a:prstGeom>
          <a:noFill/>
        </p:spPr>
        <p:txBody>
          <a:bodyPr wrap="square" rtlCol="0">
            <a:spAutoFit/>
          </a:bodyPr>
          <a:lstStyle/>
          <a:p>
            <a:r>
              <a:rPr lang="en-US"/>
              <a:t>         Difference between the performance of 3 model training methods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a:ea typeface="Arial" panose="020B0604020202020204"/>
                <a:cs typeface="Arial" panose="020B0604020202020204"/>
                <a:sym typeface="Arial" panose="020B0604020202020204"/>
              </a:rPr>
              <a:t>Results(SVM)</a:t>
            </a:r>
            <a:br>
              <a:rPr lang="en-US" dirty="0">
                <a:latin typeface="Arial" panose="020B0604020202020204"/>
                <a:ea typeface="Arial" panose="020B0604020202020204"/>
                <a:cs typeface="Arial" panose="020B0604020202020204"/>
                <a:sym typeface="Arial" panose="020B0604020202020204"/>
              </a:rPr>
            </a:br>
            <a:endParaRPr lang="en-US" dirty="0"/>
          </a:p>
        </p:txBody>
      </p:sp>
      <p:pic>
        <p:nvPicPr>
          <p:cNvPr id="3838" name="Google Shape;3838;g2677ed40f52_0_53"/>
          <p:cNvPicPr preferRelativeResize="0">
            <a:picLocks noGrp="1" noChangeAspect="1"/>
          </p:cNvPicPr>
          <p:nvPr>
            <p:ph sz="half" idx="2"/>
          </p:nvPr>
        </p:nvPicPr>
        <p:blipFill>
          <a:blip r:embed="rId2"/>
          <a:stretch>
            <a:fillRect/>
          </a:stretch>
        </p:blipFill>
        <p:spPr>
          <a:xfrm>
            <a:off x="838199" y="1018811"/>
            <a:ext cx="4049110" cy="2200868"/>
          </a:xfrm>
          <a:prstGeom prst="rect">
            <a:avLst/>
          </a:prstGeom>
          <a:noFill/>
          <a:ln>
            <a:noFill/>
          </a:ln>
        </p:spPr>
      </p:pic>
      <p:sp>
        <p:nvSpPr>
          <p:cNvPr id="3" name="Text Box 2"/>
          <p:cNvSpPr txBox="1"/>
          <p:nvPr/>
        </p:nvSpPr>
        <p:spPr>
          <a:xfrm>
            <a:off x="0" y="5534532"/>
            <a:ext cx="12192000" cy="1754326"/>
          </a:xfrm>
          <a:prstGeom prst="rect">
            <a:avLst/>
          </a:prstGeom>
          <a:noFill/>
        </p:spPr>
        <p:txBody>
          <a:bodyPr wrap="square" rtlCol="0">
            <a:spAutoFit/>
          </a:bodyPr>
          <a:lstStyle/>
          <a:p>
            <a:r>
              <a:rPr lang="en-US" dirty="0"/>
              <a:t>To obtain the training data, filter records up to 1975. For the test data, select records from 1976. Use the SVM model to train on the training data and make predictions on the test </a:t>
            </a:r>
            <a:r>
              <a:rPr lang="en-US" dirty="0" err="1"/>
              <a:t>data.One</a:t>
            </a:r>
            <a:r>
              <a:rPr lang="en-US" dirty="0"/>
              <a:t> graph shows rainfall data for each day across 12 months in 1976, covering up to 31 days per month. Another graph marks rainfall data at each station in 1976, with red dots showing test data points per station. A third graph includes additional factors—temperature, humidity, and sunshine—that contributed to the accuracy of the model. The SVM model showed the best accuracy on 1976 test data, with predicted values (blue) closely matching actual values (green).</a:t>
            </a:r>
          </a:p>
        </p:txBody>
      </p:sp>
      <p:pic>
        <p:nvPicPr>
          <p:cNvPr id="4" name="Google Shape;3844;g2677ed40f52_0_64">
            <a:extLst>
              <a:ext uri="{FF2B5EF4-FFF2-40B4-BE49-F238E27FC236}">
                <a16:creationId xmlns:a16="http://schemas.microsoft.com/office/drawing/2014/main" id="{A220E684-BB94-E90F-1BE5-7F12D681F857}"/>
              </a:ext>
            </a:extLst>
          </p:cNvPr>
          <p:cNvPicPr preferRelativeResize="0">
            <a:picLocks noChangeAspect="1"/>
          </p:cNvPicPr>
          <p:nvPr/>
        </p:nvPicPr>
        <p:blipFill>
          <a:blip r:embed="rId3"/>
          <a:stretch>
            <a:fillRect/>
          </a:stretch>
        </p:blipFill>
        <p:spPr>
          <a:xfrm>
            <a:off x="7063259" y="1018811"/>
            <a:ext cx="4290541" cy="2410190"/>
          </a:xfrm>
          <a:prstGeom prst="rect">
            <a:avLst/>
          </a:prstGeom>
          <a:noFill/>
          <a:ln>
            <a:noFill/>
          </a:ln>
        </p:spPr>
      </p:pic>
      <p:pic>
        <p:nvPicPr>
          <p:cNvPr id="5" name="Google Shape;3850;g2677ed40f52_0_70">
            <a:extLst>
              <a:ext uri="{FF2B5EF4-FFF2-40B4-BE49-F238E27FC236}">
                <a16:creationId xmlns:a16="http://schemas.microsoft.com/office/drawing/2014/main" id="{15CD6FF8-967D-6303-3F7A-A72AA4F67F94}"/>
              </a:ext>
            </a:extLst>
          </p:cNvPr>
          <p:cNvPicPr preferRelativeResize="0">
            <a:picLocks noGrp="1" noChangeAspect="1"/>
          </p:cNvPicPr>
          <p:nvPr>
            <p:ph sz="half" idx="1"/>
          </p:nvPr>
        </p:nvPicPr>
        <p:blipFill rotWithShape="1">
          <a:blip r:embed="rId4"/>
          <a:srcRect b="49199"/>
          <a:stretch>
            <a:fillRect/>
          </a:stretch>
        </p:blipFill>
        <p:spPr>
          <a:xfrm>
            <a:off x="838200" y="3219679"/>
            <a:ext cx="4049110" cy="2200869"/>
          </a:xfrm>
          <a:prstGeom prst="rect">
            <a:avLst/>
          </a:prstGeom>
          <a:noFill/>
          <a:ln>
            <a:noFill/>
          </a:ln>
        </p:spPr>
      </p:pic>
      <p:pic>
        <p:nvPicPr>
          <p:cNvPr id="6" name="Google Shape;3851;g2677ed40f52_0_70">
            <a:extLst>
              <a:ext uri="{FF2B5EF4-FFF2-40B4-BE49-F238E27FC236}">
                <a16:creationId xmlns:a16="http://schemas.microsoft.com/office/drawing/2014/main" id="{B10B0D0F-A2D0-4B03-DD5D-B75CABAC30CB}"/>
              </a:ext>
            </a:extLst>
          </p:cNvPr>
          <p:cNvPicPr preferRelativeResize="0">
            <a:picLocks noChangeAspect="1"/>
          </p:cNvPicPr>
          <p:nvPr/>
        </p:nvPicPr>
        <p:blipFill rotWithShape="1">
          <a:blip r:embed="rId4"/>
          <a:srcRect t="50670"/>
          <a:stretch>
            <a:fillRect/>
          </a:stretch>
        </p:blipFill>
        <p:spPr>
          <a:xfrm>
            <a:off x="7063259" y="3492543"/>
            <a:ext cx="4299855" cy="19280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96975"/>
          </a:xfrm>
        </p:spPr>
        <p:txBody>
          <a:bodyPr>
            <a:normAutofit fontScale="90000"/>
          </a:bodyPr>
          <a:lstStyle/>
          <a:p>
            <a:r>
              <a:rPr lang="en-US">
                <a:latin typeface="Arial" panose="020B0604020202020204"/>
                <a:ea typeface="Arial" panose="020B0604020202020204"/>
                <a:cs typeface="Arial" panose="020B0604020202020204"/>
                <a:sym typeface="Arial" panose="020B0604020202020204"/>
              </a:rPr>
              <a:t>Results(KNN)</a:t>
            </a:r>
            <a:br>
              <a:rPr lang="en-US">
                <a:latin typeface="Arial" panose="020B0604020202020204"/>
                <a:ea typeface="Arial" panose="020B0604020202020204"/>
                <a:cs typeface="Arial" panose="020B0604020202020204"/>
                <a:sym typeface="Arial" panose="020B0604020202020204"/>
              </a:rPr>
            </a:br>
            <a:endParaRPr lang="en-US"/>
          </a:p>
        </p:txBody>
      </p:sp>
      <p:pic>
        <p:nvPicPr>
          <p:cNvPr id="3857" name="Google Shape;3857;g2677ed40f52_0_77"/>
          <p:cNvPicPr preferRelativeResize="0">
            <a:picLocks noGrp="1" noChangeAspect="1"/>
          </p:cNvPicPr>
          <p:nvPr>
            <p:ph sz="half" idx="1"/>
          </p:nvPr>
        </p:nvPicPr>
        <p:blipFill>
          <a:blip r:embed="rId2"/>
          <a:stretch>
            <a:fillRect/>
          </a:stretch>
        </p:blipFill>
        <p:spPr>
          <a:xfrm>
            <a:off x="850692" y="922351"/>
            <a:ext cx="3997080" cy="2445954"/>
          </a:xfrm>
          <a:prstGeom prst="rect">
            <a:avLst/>
          </a:prstGeom>
          <a:noFill/>
          <a:ln>
            <a:noFill/>
          </a:ln>
        </p:spPr>
      </p:pic>
      <p:pic>
        <p:nvPicPr>
          <p:cNvPr id="4" name="Google Shape;3863;g2677ed40f52_0_82">
            <a:extLst>
              <a:ext uri="{FF2B5EF4-FFF2-40B4-BE49-F238E27FC236}">
                <a16:creationId xmlns:a16="http://schemas.microsoft.com/office/drawing/2014/main" id="{0CE43532-E491-7CFD-E444-1D9C372275BF}"/>
              </a:ext>
            </a:extLst>
          </p:cNvPr>
          <p:cNvPicPr preferRelativeResize="0">
            <a:picLocks noGrp="1" noChangeAspect="1"/>
          </p:cNvPicPr>
          <p:nvPr>
            <p:ph sz="half" idx="2"/>
          </p:nvPr>
        </p:nvPicPr>
        <p:blipFill>
          <a:blip r:embed="rId3"/>
          <a:stretch>
            <a:fillRect/>
          </a:stretch>
        </p:blipFill>
        <p:spPr>
          <a:xfrm>
            <a:off x="6156429" y="857857"/>
            <a:ext cx="4586515" cy="2058764"/>
          </a:xfrm>
          <a:prstGeom prst="rect">
            <a:avLst/>
          </a:prstGeom>
          <a:noFill/>
          <a:ln>
            <a:noFill/>
          </a:ln>
        </p:spPr>
      </p:pic>
      <p:pic>
        <p:nvPicPr>
          <p:cNvPr id="5" name="Google Shape;3869;g2677ed40f52_0_87">
            <a:extLst>
              <a:ext uri="{FF2B5EF4-FFF2-40B4-BE49-F238E27FC236}">
                <a16:creationId xmlns:a16="http://schemas.microsoft.com/office/drawing/2014/main" id="{C2BEAA89-2E3F-4568-EEFA-71A2306AAFDC}"/>
              </a:ext>
            </a:extLst>
          </p:cNvPr>
          <p:cNvPicPr preferRelativeResize="0">
            <a:picLocks noChangeAspect="1"/>
          </p:cNvPicPr>
          <p:nvPr/>
        </p:nvPicPr>
        <p:blipFill rotWithShape="1">
          <a:blip r:embed="rId4"/>
          <a:srcRect b="49060"/>
          <a:stretch>
            <a:fillRect/>
          </a:stretch>
        </p:blipFill>
        <p:spPr>
          <a:xfrm>
            <a:off x="850692" y="3429000"/>
            <a:ext cx="4009572" cy="1930407"/>
          </a:xfrm>
          <a:prstGeom prst="rect">
            <a:avLst/>
          </a:prstGeom>
          <a:noFill/>
          <a:ln>
            <a:noFill/>
          </a:ln>
        </p:spPr>
      </p:pic>
      <p:pic>
        <p:nvPicPr>
          <p:cNvPr id="6" name="Google Shape;3870;g2677ed40f52_0_87">
            <a:extLst>
              <a:ext uri="{FF2B5EF4-FFF2-40B4-BE49-F238E27FC236}">
                <a16:creationId xmlns:a16="http://schemas.microsoft.com/office/drawing/2014/main" id="{81D05519-A99D-379D-3001-99AAC39F287C}"/>
              </a:ext>
            </a:extLst>
          </p:cNvPr>
          <p:cNvPicPr preferRelativeResize="0">
            <a:picLocks noChangeAspect="1"/>
          </p:cNvPicPr>
          <p:nvPr/>
        </p:nvPicPr>
        <p:blipFill rotWithShape="1">
          <a:blip r:embed="rId4"/>
          <a:srcRect t="51047"/>
          <a:stretch>
            <a:fillRect/>
          </a:stretch>
        </p:blipFill>
        <p:spPr>
          <a:xfrm>
            <a:off x="6156429" y="2941433"/>
            <a:ext cx="4586515" cy="2445954"/>
          </a:xfrm>
          <a:prstGeom prst="rect">
            <a:avLst/>
          </a:prstGeom>
          <a:noFill/>
          <a:ln>
            <a:noFill/>
          </a:ln>
        </p:spPr>
      </p:pic>
      <p:sp>
        <p:nvSpPr>
          <p:cNvPr id="7" name="Rectangle 6">
            <a:extLst>
              <a:ext uri="{FF2B5EF4-FFF2-40B4-BE49-F238E27FC236}">
                <a16:creationId xmlns:a16="http://schemas.microsoft.com/office/drawing/2014/main" id="{15B585DB-B017-2D14-3E92-98952EA928D3}"/>
              </a:ext>
            </a:extLst>
          </p:cNvPr>
          <p:cNvSpPr/>
          <p:nvPr/>
        </p:nvSpPr>
        <p:spPr>
          <a:xfrm>
            <a:off x="0" y="5448083"/>
            <a:ext cx="12192000" cy="140991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t>To obtain the training data, filter records up to 1975. For the test data, select records from 1976. Use the KNN model to train on the training data and make predictions on the test data. The outcome after using the KNN model was slightly worse than SVM. The first graph shows daily rainfall data for each month in 1976, covering up to 31 days. The second graph displays rainfall data for each station in 1976, with red dots marking test data points. The third graph includes extra factors like temperature, humidity, and sunshine, which help improve model accuracy.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11835"/>
            <a:ext cx="3845560" cy="858520"/>
          </a:xfrm>
        </p:spPr>
        <p:txBody>
          <a:bodyPr>
            <a:normAutofit fontScale="90000"/>
          </a:bodyPr>
          <a:lstStyle/>
          <a:p>
            <a:r>
              <a:rPr lang="en-US">
                <a:latin typeface="Arial" panose="020B0604020202020204"/>
                <a:ea typeface="Arial" panose="020B0604020202020204"/>
                <a:cs typeface="Arial" panose="020B0604020202020204"/>
                <a:sym typeface="Arial" panose="020B0604020202020204"/>
              </a:rPr>
              <a:t>Results(MLP)</a:t>
            </a:r>
            <a:br>
              <a:rPr lang="en-US">
                <a:latin typeface="Arial" panose="020B0604020202020204"/>
                <a:ea typeface="Arial" panose="020B0604020202020204"/>
                <a:cs typeface="Arial" panose="020B0604020202020204"/>
                <a:sym typeface="Arial" panose="020B0604020202020204"/>
              </a:rPr>
            </a:br>
            <a:endParaRPr lang="en-US"/>
          </a:p>
        </p:txBody>
      </p:sp>
      <p:pic>
        <p:nvPicPr>
          <p:cNvPr id="3876" name="Google Shape;3876;g2677ed40f52_0_93"/>
          <p:cNvPicPr preferRelativeResize="0">
            <a:picLocks noGrp="1" noChangeAspect="1"/>
          </p:cNvPicPr>
          <p:nvPr>
            <p:ph sz="half" idx="2"/>
          </p:nvPr>
        </p:nvPicPr>
        <p:blipFill>
          <a:blip r:embed="rId2"/>
          <a:stretch>
            <a:fillRect/>
          </a:stretch>
        </p:blipFill>
        <p:spPr>
          <a:xfrm>
            <a:off x="1164817" y="1227445"/>
            <a:ext cx="3845560" cy="1953612"/>
          </a:xfrm>
          <a:prstGeom prst="rect">
            <a:avLst/>
          </a:prstGeom>
          <a:noFill/>
          <a:ln>
            <a:noFill/>
          </a:ln>
        </p:spPr>
      </p:pic>
      <p:pic>
        <p:nvPicPr>
          <p:cNvPr id="3" name="Google Shape;3882;g2677ed40f52_0_97">
            <a:extLst>
              <a:ext uri="{FF2B5EF4-FFF2-40B4-BE49-F238E27FC236}">
                <a16:creationId xmlns:a16="http://schemas.microsoft.com/office/drawing/2014/main" id="{1914CCEA-6FC8-E16A-AE0D-C5D8673ECC8F}"/>
              </a:ext>
            </a:extLst>
          </p:cNvPr>
          <p:cNvPicPr preferRelativeResize="0">
            <a:picLocks noChangeAspect="1"/>
          </p:cNvPicPr>
          <p:nvPr/>
        </p:nvPicPr>
        <p:blipFill>
          <a:blip r:embed="rId3"/>
          <a:stretch>
            <a:fillRect/>
          </a:stretch>
        </p:blipFill>
        <p:spPr>
          <a:xfrm>
            <a:off x="6843353" y="1141095"/>
            <a:ext cx="4231045" cy="1953612"/>
          </a:xfrm>
          <a:prstGeom prst="rect">
            <a:avLst/>
          </a:prstGeom>
          <a:noFill/>
          <a:ln>
            <a:noFill/>
          </a:ln>
        </p:spPr>
      </p:pic>
      <p:pic>
        <p:nvPicPr>
          <p:cNvPr id="5" name="Google Shape;3888;g2677ed40f52_0_101">
            <a:extLst>
              <a:ext uri="{FF2B5EF4-FFF2-40B4-BE49-F238E27FC236}">
                <a16:creationId xmlns:a16="http://schemas.microsoft.com/office/drawing/2014/main" id="{B6D3779C-AC63-94B8-C623-2EE377C95142}"/>
              </a:ext>
            </a:extLst>
          </p:cNvPr>
          <p:cNvPicPr preferRelativeResize="0">
            <a:picLocks noGrp="1" noChangeAspect="1"/>
          </p:cNvPicPr>
          <p:nvPr>
            <p:ph sz="half" idx="1"/>
          </p:nvPr>
        </p:nvPicPr>
        <p:blipFill rotWithShape="1">
          <a:blip r:embed="rId4"/>
          <a:srcRect b="49060"/>
          <a:stretch>
            <a:fillRect/>
          </a:stretch>
        </p:blipFill>
        <p:spPr>
          <a:xfrm>
            <a:off x="1088300" y="3429000"/>
            <a:ext cx="4060326" cy="1953612"/>
          </a:xfrm>
          <a:prstGeom prst="rect">
            <a:avLst/>
          </a:prstGeom>
          <a:noFill/>
          <a:ln>
            <a:noFill/>
          </a:ln>
        </p:spPr>
      </p:pic>
      <p:pic>
        <p:nvPicPr>
          <p:cNvPr id="6" name="Google Shape;3889;g2677ed40f52_0_101">
            <a:extLst>
              <a:ext uri="{FF2B5EF4-FFF2-40B4-BE49-F238E27FC236}">
                <a16:creationId xmlns:a16="http://schemas.microsoft.com/office/drawing/2014/main" id="{46A6D583-0E28-B841-BF5D-5B1B5F26FEA2}"/>
              </a:ext>
            </a:extLst>
          </p:cNvPr>
          <p:cNvPicPr preferRelativeResize="0">
            <a:picLocks noChangeAspect="1"/>
          </p:cNvPicPr>
          <p:nvPr/>
        </p:nvPicPr>
        <p:blipFill rotWithShape="1">
          <a:blip r:embed="rId4"/>
          <a:srcRect t="50939"/>
          <a:stretch>
            <a:fillRect/>
          </a:stretch>
        </p:blipFill>
        <p:spPr>
          <a:xfrm>
            <a:off x="6643848" y="3429000"/>
            <a:ext cx="4630056" cy="1953612"/>
          </a:xfrm>
          <a:prstGeom prst="rect">
            <a:avLst/>
          </a:prstGeom>
          <a:noFill/>
          <a:ln>
            <a:noFill/>
          </a:ln>
        </p:spPr>
      </p:pic>
      <p:sp>
        <p:nvSpPr>
          <p:cNvPr id="7" name="Rectangle 6">
            <a:extLst>
              <a:ext uri="{FF2B5EF4-FFF2-40B4-BE49-F238E27FC236}">
                <a16:creationId xmlns:a16="http://schemas.microsoft.com/office/drawing/2014/main" id="{7F44A0F5-2C21-881F-DA77-514C9AC4A019}"/>
              </a:ext>
            </a:extLst>
          </p:cNvPr>
          <p:cNvSpPr/>
          <p:nvPr/>
        </p:nvSpPr>
        <p:spPr>
          <a:xfrm>
            <a:off x="-101600" y="5486400"/>
            <a:ext cx="12293599" cy="1219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t>To obtain the training data, filter records up to 1975. For the test data, select records from 1976. Use the MLP model to train on the training data and make predictions on the test data .The first graph shows daily rainfall data for each month in 1976, covering up to 31 days. The second graph displays rainfall data for each station in 1976, with red dots marking test data points. The third graph includes extra factors like temperature, humidity, and sunshine, improving model accuracy . this line here write for KNN model only word used.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01930"/>
            <a:ext cx="10693400" cy="746760"/>
          </a:xfrm>
        </p:spPr>
        <p:txBody>
          <a:bodyPr/>
          <a:lstStyle/>
          <a:p>
            <a:r>
              <a:rPr lang="en-US" sz="3200" b="1" dirty="0">
                <a:latin typeface="Arial" panose="020B0604020202020204"/>
                <a:ea typeface="Arial" panose="020B0604020202020204"/>
                <a:cs typeface="Arial" panose="020B0604020202020204"/>
                <a:sym typeface="Arial" panose="020B0604020202020204"/>
              </a:rPr>
              <a:t> SVM(training Accuracy) </a:t>
            </a:r>
            <a:endParaRPr lang="en-US" sz="3200" b="1" dirty="0"/>
          </a:p>
        </p:txBody>
      </p:sp>
      <p:pic>
        <p:nvPicPr>
          <p:cNvPr id="7" name="Content Placeholder 6"/>
          <p:cNvPicPr>
            <a:picLocks noGrp="1" noChangeAspect="1"/>
          </p:cNvPicPr>
          <p:nvPr>
            <p:ph sz="half" idx="1"/>
          </p:nvPr>
        </p:nvPicPr>
        <p:blipFill>
          <a:blip r:embed="rId2"/>
          <a:stretch>
            <a:fillRect/>
          </a:stretch>
        </p:blipFill>
        <p:spPr>
          <a:xfrm>
            <a:off x="897890" y="948690"/>
            <a:ext cx="10455275" cy="4876800"/>
          </a:xfrm>
          <a:prstGeom prst="rect">
            <a:avLst/>
          </a:prstGeom>
        </p:spPr>
      </p:pic>
      <p:sp>
        <p:nvSpPr>
          <p:cNvPr id="8" name="Text Box 7"/>
          <p:cNvSpPr txBox="1"/>
          <p:nvPr/>
        </p:nvSpPr>
        <p:spPr>
          <a:xfrm>
            <a:off x="1363345" y="5684520"/>
            <a:ext cx="5951855" cy="1025525"/>
          </a:xfrm>
          <a:prstGeom prst="rect">
            <a:avLst/>
          </a:prstGeom>
          <a:noFill/>
        </p:spPr>
        <p:txBody>
          <a:bodyPr wrap="square" rtlCol="0">
            <a:noAutofit/>
          </a:bodyPr>
          <a:lstStyle/>
          <a:p>
            <a:r>
              <a:rPr lang="en-US" dirty="0"/>
              <a:t>Mean Squared Error (MSE) on Training Data: 0.00933014863305414</a:t>
            </a:r>
          </a:p>
          <a:p>
            <a:r>
              <a:rPr lang="en-US" dirty="0"/>
              <a:t>R2 Score on Training Data: 0.9999652728615208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219690" cy="702945"/>
          </a:xfrm>
        </p:spPr>
        <p:txBody>
          <a:bodyPr>
            <a:normAutofit/>
          </a:bodyPr>
          <a:lstStyle/>
          <a:p>
            <a:r>
              <a:rPr lang="en-US" sz="2800" b="1" dirty="0">
                <a:latin typeface="Arial" panose="020B0604020202020204" pitchFamily="34" charset="0"/>
                <a:cs typeface="Arial" panose="020B0604020202020204" pitchFamily="34" charset="0"/>
              </a:rPr>
              <a:t>SVM(testing Accuracy)</a:t>
            </a:r>
          </a:p>
        </p:txBody>
      </p:sp>
      <p:pic>
        <p:nvPicPr>
          <p:cNvPr id="5" name="Content Placeholder 4"/>
          <p:cNvPicPr>
            <a:picLocks noGrp="1" noChangeAspect="1"/>
          </p:cNvPicPr>
          <p:nvPr>
            <p:ph sz="half" idx="1"/>
          </p:nvPr>
        </p:nvPicPr>
        <p:blipFill>
          <a:blip r:embed="rId2"/>
          <a:stretch>
            <a:fillRect/>
          </a:stretch>
        </p:blipFill>
        <p:spPr>
          <a:xfrm>
            <a:off x="838835" y="1266825"/>
            <a:ext cx="10441305" cy="4886960"/>
          </a:xfrm>
          <a:prstGeom prst="rect">
            <a:avLst/>
          </a:prstGeom>
        </p:spPr>
      </p:pic>
      <p:sp>
        <p:nvSpPr>
          <p:cNvPr id="6" name="Text Box 5"/>
          <p:cNvSpPr txBox="1"/>
          <p:nvPr/>
        </p:nvSpPr>
        <p:spPr>
          <a:xfrm>
            <a:off x="1497330" y="5936615"/>
            <a:ext cx="5596255" cy="922020"/>
          </a:xfrm>
          <a:prstGeom prst="rect">
            <a:avLst/>
          </a:prstGeom>
          <a:noFill/>
        </p:spPr>
        <p:txBody>
          <a:bodyPr wrap="square" rtlCol="0">
            <a:spAutoFit/>
          </a:bodyPr>
          <a:lstStyle/>
          <a:p>
            <a:r>
              <a:rPr lang="en-US" dirty="0"/>
              <a:t>Mean Squared Error (MSE) on Test Data:  </a:t>
            </a:r>
            <a:r>
              <a:rPr lang="en-US" dirty="0">
                <a:sym typeface="+mn-ea"/>
              </a:rPr>
              <a:t>0.009325603135048087</a:t>
            </a:r>
            <a:endParaRPr lang="en-US" dirty="0"/>
          </a:p>
          <a:p>
            <a:r>
              <a:rPr lang="en-US" dirty="0"/>
              <a:t>R2 Score on Test Data: 0.9999601728298172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112395"/>
            <a:ext cx="11064240" cy="699135"/>
          </a:xfrm>
        </p:spPr>
        <p:txBody>
          <a:bodyPr>
            <a:normAutofit/>
          </a:bodyPr>
          <a:lstStyle/>
          <a:p>
            <a:r>
              <a:rPr lang="en-US" dirty="0"/>
              <a:t>   </a:t>
            </a:r>
            <a:r>
              <a:rPr lang="en-US" sz="2665" b="1" dirty="0"/>
              <a:t> </a:t>
            </a:r>
            <a:r>
              <a:rPr lang="en-US" sz="2665" b="1" dirty="0" err="1">
                <a:latin typeface="Arial" panose="020B0604020202020204" pitchFamily="34" charset="0"/>
                <a:cs typeface="Arial" panose="020B0604020202020204" pitchFamily="34" charset="0"/>
              </a:rPr>
              <a:t>DecisionTree</a:t>
            </a:r>
            <a:r>
              <a:rPr lang="en-US" sz="2665" b="1" dirty="0">
                <a:latin typeface="Arial" panose="020B0604020202020204" pitchFamily="34" charset="0"/>
                <a:cs typeface="Arial" panose="020B0604020202020204" pitchFamily="34" charset="0"/>
              </a:rPr>
              <a:t>(training Accuracy)</a:t>
            </a:r>
          </a:p>
        </p:txBody>
      </p:sp>
      <p:pic>
        <p:nvPicPr>
          <p:cNvPr id="5" name="Content Placeholder 4"/>
          <p:cNvPicPr>
            <a:picLocks noGrp="1" noChangeAspect="1"/>
          </p:cNvPicPr>
          <p:nvPr>
            <p:ph sz="half" idx="1"/>
          </p:nvPr>
        </p:nvPicPr>
        <p:blipFill>
          <a:blip r:embed="rId2"/>
          <a:stretch>
            <a:fillRect/>
          </a:stretch>
        </p:blipFill>
        <p:spPr>
          <a:xfrm>
            <a:off x="992505" y="919480"/>
            <a:ext cx="9671050" cy="4550410"/>
          </a:xfrm>
          <a:prstGeom prst="rect">
            <a:avLst/>
          </a:prstGeom>
        </p:spPr>
      </p:pic>
      <p:sp>
        <p:nvSpPr>
          <p:cNvPr id="6" name="Text Box 5"/>
          <p:cNvSpPr txBox="1"/>
          <p:nvPr/>
        </p:nvSpPr>
        <p:spPr>
          <a:xfrm>
            <a:off x="577850" y="5316220"/>
            <a:ext cx="9225280" cy="1492250"/>
          </a:xfrm>
          <a:prstGeom prst="rect">
            <a:avLst/>
          </a:prstGeom>
          <a:noFill/>
        </p:spPr>
        <p:txBody>
          <a:bodyPr wrap="square" rtlCol="0">
            <a:noAutofit/>
          </a:bodyPr>
          <a:lstStyle/>
          <a:p>
            <a:r>
              <a:rPr lang="en-US" dirty="0"/>
              <a:t>Decision Tree Regression:</a:t>
            </a:r>
          </a:p>
          <a:p>
            <a:r>
              <a:rPr lang="en-US" dirty="0"/>
              <a:t>Training MSE: 0.0</a:t>
            </a:r>
          </a:p>
          <a:p>
            <a:r>
              <a:rPr lang="en-US" dirty="0"/>
              <a:t>Training R2 score: 1.0</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60000" cy="376555"/>
          </a:xfrm>
        </p:spPr>
        <p:txBody>
          <a:bodyPr>
            <a:normAutofit fontScale="90000"/>
          </a:bodyPr>
          <a:lstStyle/>
          <a:p>
            <a:r>
              <a:rPr lang="en-US" sz="3110" b="1" dirty="0">
                <a:latin typeface="Arial" panose="020B0604020202020204" pitchFamily="34" charset="0"/>
                <a:cs typeface="Arial" panose="020B0604020202020204" pitchFamily="34" charset="0"/>
                <a:sym typeface="+mn-ea"/>
              </a:rPr>
              <a:t> </a:t>
            </a:r>
            <a:r>
              <a:rPr lang="en-US" sz="3110" b="1" dirty="0" err="1">
                <a:latin typeface="Arial" panose="020B0604020202020204" pitchFamily="34" charset="0"/>
                <a:cs typeface="Arial" panose="020B0604020202020204" pitchFamily="34" charset="0"/>
                <a:sym typeface="+mn-ea"/>
              </a:rPr>
              <a:t>DecisionTree</a:t>
            </a:r>
            <a:r>
              <a:rPr lang="en-US" sz="3110" b="1" dirty="0">
                <a:latin typeface="Arial" panose="020B0604020202020204" pitchFamily="34" charset="0"/>
                <a:cs typeface="Arial" panose="020B0604020202020204" pitchFamily="34" charset="0"/>
                <a:sym typeface="+mn-ea"/>
              </a:rPr>
              <a:t>(testing Accuracy)</a:t>
            </a:r>
            <a:endParaRPr lang="en-US" sz="3110" b="1"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sz="half" idx="1"/>
          </p:nvPr>
        </p:nvPicPr>
        <p:blipFill>
          <a:blip r:embed="rId2"/>
          <a:stretch>
            <a:fillRect/>
          </a:stretch>
        </p:blipFill>
        <p:spPr>
          <a:xfrm>
            <a:off x="511175" y="742315"/>
            <a:ext cx="11484610" cy="4693920"/>
          </a:xfrm>
          <a:prstGeom prst="rect">
            <a:avLst/>
          </a:prstGeom>
        </p:spPr>
      </p:pic>
      <p:sp>
        <p:nvSpPr>
          <p:cNvPr id="6" name="Text Box 5"/>
          <p:cNvSpPr txBox="1"/>
          <p:nvPr/>
        </p:nvSpPr>
        <p:spPr>
          <a:xfrm>
            <a:off x="1155700" y="5624830"/>
            <a:ext cx="4171315" cy="922020"/>
          </a:xfrm>
          <a:prstGeom prst="rect">
            <a:avLst/>
          </a:prstGeom>
          <a:noFill/>
        </p:spPr>
        <p:txBody>
          <a:bodyPr wrap="square" rtlCol="0">
            <a:spAutoFit/>
          </a:bodyPr>
          <a:lstStyle/>
          <a:p>
            <a:r>
              <a:rPr lang="en-US" dirty="0">
                <a:sym typeface="+mn-ea"/>
              </a:rPr>
              <a:t>Test MSE: 0.01639344262295082</a:t>
            </a:r>
          </a:p>
          <a:p>
            <a:r>
              <a:rPr lang="en-US" dirty="0">
                <a:sym typeface="+mn-ea"/>
              </a:rPr>
              <a:t>Test R2 score: 0.9999299879675587</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ame 31"/>
          <p:cNvSpPr/>
          <p:nvPr/>
        </p:nvSpPr>
        <p:spPr>
          <a:xfrm>
            <a:off x="515376" y="449790"/>
            <a:ext cx="4825280" cy="6021984"/>
          </a:xfrm>
          <a:prstGeom prst="frame">
            <a:avLst>
              <a:gd name="adj1" fmla="val 7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 Box 22"/>
          <p:cNvSpPr txBox="1"/>
          <p:nvPr/>
        </p:nvSpPr>
        <p:spPr>
          <a:xfrm>
            <a:off x="487680" y="310515"/>
            <a:ext cx="11192510" cy="1014730"/>
          </a:xfrm>
          <a:prstGeom prst="rect">
            <a:avLst/>
          </a:prstGeom>
          <a:noFill/>
        </p:spPr>
        <p:txBody>
          <a:bodyPr wrap="square" rtlCol="0">
            <a:spAutoFit/>
          </a:bodyPr>
          <a:lstStyle/>
          <a:p>
            <a:r>
              <a:rPr lang="en-US" sz="2800" b="1">
                <a:solidFill>
                  <a:schemeClr val="tx1">
                    <a:lumMod val="95000"/>
                    <a:lumOff val="5000"/>
                  </a:schemeClr>
                </a:solidFill>
                <a:latin typeface="Arial" panose="020B0604020202020204" pitchFamily="34" charset="0"/>
                <a:ea typeface="Calibri" panose="020F0502020204030204"/>
                <a:cs typeface="Arial" panose="020B0604020202020204" pitchFamily="34" charset="0"/>
                <a:sym typeface="Calibri" panose="020F0502020204030204"/>
              </a:rPr>
              <a:t>                          </a:t>
            </a:r>
            <a:r>
              <a:rPr lang="en-US" sz="3200" b="1">
                <a:solidFill>
                  <a:schemeClr val="tx1">
                    <a:lumMod val="95000"/>
                    <a:lumOff val="5000"/>
                  </a:schemeClr>
                </a:solidFill>
                <a:latin typeface="Arial" panose="020B0604020202020204" pitchFamily="34" charset="0"/>
                <a:ea typeface="Calibri" panose="020F0502020204030204"/>
                <a:cs typeface="Arial" panose="020B0604020202020204" pitchFamily="34" charset="0"/>
                <a:sym typeface="Calibri" panose="020F0502020204030204"/>
              </a:rPr>
              <a:t>Contents</a:t>
            </a:r>
            <a:r>
              <a:rPr lang="en-US" sz="2800" b="1">
                <a:solidFill>
                  <a:schemeClr val="tx1">
                    <a:lumMod val="95000"/>
                    <a:lumOff val="5000"/>
                  </a:schemeClr>
                </a:solidFill>
                <a:latin typeface="Arial" panose="020B0604020202020204" pitchFamily="34" charset="0"/>
                <a:ea typeface="Calibri" panose="020F0502020204030204"/>
                <a:cs typeface="Arial" panose="020B0604020202020204" pitchFamily="34" charset="0"/>
                <a:sym typeface="Calibri" panose="020F0502020204030204"/>
              </a:rPr>
              <a:t>:</a:t>
            </a:r>
            <a:endParaRPr sz="2800">
              <a:solidFill>
                <a:srgbClr val="92D050"/>
              </a:solidFill>
              <a:latin typeface="Arial" panose="020B0604020202020204" pitchFamily="34" charset="0"/>
              <a:ea typeface="Calibri" panose="020F0502020204030204"/>
              <a:cs typeface="Arial" panose="020B0604020202020204" pitchFamily="34" charset="0"/>
              <a:sym typeface="Calibri" panose="020F0502020204030204"/>
            </a:endParaRPr>
          </a:p>
          <a:p>
            <a:endParaRPr lang="en-US" sz="2800">
              <a:latin typeface="Arial" panose="020B0604020202020204" pitchFamily="34" charset="0"/>
              <a:cs typeface="Arial" panose="020B0604020202020204" pitchFamily="34" charset="0"/>
            </a:endParaRPr>
          </a:p>
        </p:txBody>
      </p:sp>
      <p:sp>
        <p:nvSpPr>
          <p:cNvPr id="24" name="Text Box 23"/>
          <p:cNvSpPr txBox="1"/>
          <p:nvPr/>
        </p:nvSpPr>
        <p:spPr>
          <a:xfrm>
            <a:off x="2695575" y="1130935"/>
            <a:ext cx="5608320" cy="4796155"/>
          </a:xfrm>
          <a:prstGeom prst="rect">
            <a:avLst/>
          </a:prstGeom>
          <a:noFill/>
        </p:spPr>
        <p:txBody>
          <a:bodyPr wrap="square" rtlCol="0">
            <a:noAutofit/>
          </a:bodyPr>
          <a:lstStyle/>
          <a:p>
            <a:pPr marL="457200" lvl="0" indent="-457200" algn="l" rtl="0">
              <a:lnSpc>
                <a:spcPct val="150000"/>
              </a:lnSpc>
              <a:spcBef>
                <a:spcPts val="0"/>
              </a:spcBef>
              <a:spcAft>
                <a:spcPts val="0"/>
              </a:spcAft>
              <a:buClr>
                <a:schemeClr val="accent6"/>
              </a:buClr>
              <a:buSzPts val="2800"/>
              <a:buFont typeface="Wingdings" panose="05000000000000000000" charset="0"/>
              <a:buChar char="o"/>
            </a:pPr>
            <a:r>
              <a:rPr lang="en-US" sz="2800" b="1" dirty="0">
                <a:solidFill>
                  <a:schemeClr val="tx1"/>
                </a:solidFill>
                <a:latin typeface="Calibri" panose="020F0502020204030204"/>
                <a:ea typeface="Calibri" panose="020F0502020204030204"/>
                <a:cs typeface="Calibri" panose="020F0502020204030204"/>
                <a:sym typeface="Calibri" panose="020F0502020204030204"/>
              </a:rPr>
              <a:t>Objectives</a:t>
            </a: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457200" lvl="0" indent="-457200" algn="l" rtl="0">
              <a:lnSpc>
                <a:spcPct val="150000"/>
              </a:lnSpc>
              <a:spcBef>
                <a:spcPts val="0"/>
              </a:spcBef>
              <a:spcAft>
                <a:spcPts val="0"/>
              </a:spcAft>
              <a:buClr>
                <a:schemeClr val="accent6"/>
              </a:buClr>
              <a:buSzPts val="2800"/>
              <a:buFont typeface="Wingdings" panose="05000000000000000000" charset="0"/>
              <a:buChar char="o"/>
            </a:pPr>
            <a:r>
              <a:rPr lang="en-US" sz="2800" b="1" dirty="0">
                <a:solidFill>
                  <a:schemeClr val="tx1"/>
                </a:solidFill>
                <a:latin typeface="Calibri" panose="020F0502020204030204"/>
                <a:ea typeface="Calibri" panose="020F0502020204030204"/>
                <a:cs typeface="Calibri" panose="020F0502020204030204"/>
                <a:sym typeface="Calibri" panose="020F0502020204030204"/>
              </a:rPr>
              <a:t>Motivation</a:t>
            </a: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457200" lvl="0" indent="-457200" algn="l" rtl="0">
              <a:lnSpc>
                <a:spcPct val="150000"/>
              </a:lnSpc>
              <a:spcBef>
                <a:spcPts val="0"/>
              </a:spcBef>
              <a:spcAft>
                <a:spcPts val="0"/>
              </a:spcAft>
              <a:buClr>
                <a:schemeClr val="accent6"/>
              </a:buClr>
              <a:buSzPts val="2800"/>
              <a:buFont typeface="Wingdings" panose="05000000000000000000" charset="0"/>
              <a:buChar char="o"/>
            </a:pPr>
            <a:r>
              <a:rPr lang="en-US" sz="2800" b="1" dirty="0">
                <a:solidFill>
                  <a:schemeClr val="tx1"/>
                </a:solidFill>
                <a:latin typeface="Calibri" panose="020F0502020204030204"/>
                <a:ea typeface="Calibri" panose="020F0502020204030204"/>
                <a:cs typeface="Calibri" panose="020F0502020204030204"/>
                <a:sym typeface="Calibri" panose="020F0502020204030204"/>
              </a:rPr>
              <a:t>System Design</a:t>
            </a: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457200" lvl="0" indent="-457200" algn="l" rtl="0">
              <a:lnSpc>
                <a:spcPct val="150000"/>
              </a:lnSpc>
              <a:spcBef>
                <a:spcPts val="0"/>
              </a:spcBef>
              <a:spcAft>
                <a:spcPts val="0"/>
              </a:spcAft>
              <a:buClr>
                <a:schemeClr val="accent6"/>
              </a:buClr>
              <a:buSzPts val="2800"/>
              <a:buFont typeface="Wingdings" panose="05000000000000000000" charset="0"/>
              <a:buChar char="o"/>
            </a:pPr>
            <a:r>
              <a:rPr lang="en-US" sz="2800" b="1" dirty="0">
                <a:solidFill>
                  <a:schemeClr val="tx1"/>
                </a:solidFill>
                <a:latin typeface="Calibri" panose="020F0502020204030204"/>
                <a:ea typeface="Calibri" panose="020F0502020204030204"/>
                <a:cs typeface="Calibri" panose="020F0502020204030204"/>
                <a:sym typeface="Calibri" panose="020F0502020204030204"/>
              </a:rPr>
              <a:t>Results</a:t>
            </a:r>
          </a:p>
          <a:p>
            <a:pPr marL="457200" lvl="0" indent="-457200" algn="l" rtl="0">
              <a:lnSpc>
                <a:spcPct val="150000"/>
              </a:lnSpc>
              <a:spcBef>
                <a:spcPts val="0"/>
              </a:spcBef>
              <a:spcAft>
                <a:spcPts val="0"/>
              </a:spcAft>
              <a:buClr>
                <a:schemeClr val="accent6"/>
              </a:buClr>
              <a:buSzPts val="2800"/>
              <a:buFont typeface="Wingdings" panose="05000000000000000000" charset="0"/>
              <a:buChar char="o"/>
            </a:pPr>
            <a:r>
              <a:rPr lang="en-US" sz="2800" b="1" dirty="0">
                <a:solidFill>
                  <a:schemeClr val="tx1"/>
                </a:solidFill>
                <a:latin typeface="Calibri" panose="020F0502020204030204"/>
                <a:ea typeface="Calibri" panose="020F0502020204030204"/>
                <a:cs typeface="Calibri" panose="020F0502020204030204"/>
                <a:sym typeface="Calibri" panose="020F0502020204030204"/>
              </a:rPr>
              <a:t>Conclusion</a:t>
            </a: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457200" lvl="0" indent="-406400" algn="l" rtl="0">
              <a:lnSpc>
                <a:spcPct val="150000"/>
              </a:lnSpc>
              <a:spcBef>
                <a:spcPts val="0"/>
              </a:spcBef>
              <a:spcAft>
                <a:spcPts val="0"/>
              </a:spcAft>
              <a:buClr>
                <a:schemeClr val="accent6"/>
              </a:buClr>
              <a:buSzPts val="2800"/>
              <a:buFont typeface="Wingdings" panose="05000000000000000000" charset="0"/>
              <a:buChar char="o"/>
            </a:pP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336550" lvl="0" indent="-285750" algn="l" rtl="0">
              <a:lnSpc>
                <a:spcPct val="150000"/>
              </a:lnSpc>
              <a:spcBef>
                <a:spcPts val="0"/>
              </a:spcBef>
              <a:spcAft>
                <a:spcPts val="0"/>
              </a:spcAft>
              <a:buClr>
                <a:schemeClr val="accent6"/>
              </a:buClr>
              <a:buSzPts val="2800"/>
              <a:buFont typeface="Wingdings" panose="05000000000000000000" charset="0"/>
              <a:buChar char="o"/>
            </a:pP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pPr marL="336550" lvl="0" indent="-285750" algn="l" rtl="0">
              <a:lnSpc>
                <a:spcPct val="150000"/>
              </a:lnSpc>
              <a:spcBef>
                <a:spcPts val="0"/>
              </a:spcBef>
              <a:spcAft>
                <a:spcPts val="0"/>
              </a:spcAft>
              <a:buClr>
                <a:schemeClr val="accent6"/>
              </a:buClr>
              <a:buSzPts val="2800"/>
              <a:buFont typeface="Wingdings" panose="05000000000000000000" charset="0"/>
              <a:buChar char="o"/>
            </a:pPr>
            <a:endParaRPr sz="2800" b="1" dirty="0">
              <a:solidFill>
                <a:schemeClr val="tx1"/>
              </a:solidFill>
              <a:latin typeface="Calibri" panose="020F0502020204030204"/>
              <a:ea typeface="Calibri" panose="020F0502020204030204"/>
              <a:cs typeface="Calibri" panose="020F0502020204030204"/>
              <a:sym typeface="Calibri" panose="020F0502020204030204"/>
            </a:endParaRPr>
          </a:p>
          <a:p>
            <a:endParaRPr lang="en-US" sz="2800" b="1" dirty="0">
              <a:solidFill>
                <a:schemeClr val="tx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sz="half" idx="2"/>
          </p:nvPr>
        </p:nvPicPr>
        <p:blipFill>
          <a:blip r:embed="rId2"/>
          <a:stretch>
            <a:fillRect/>
          </a:stretch>
        </p:blipFill>
        <p:spPr>
          <a:xfrm>
            <a:off x="-103505" y="0"/>
            <a:ext cx="12296140" cy="6852285"/>
          </a:xfrm>
          <a:prstGeom prst="rect">
            <a:avLst/>
          </a:prstGeom>
        </p:spPr>
      </p:pic>
      <p:sp>
        <p:nvSpPr>
          <p:cNvPr id="9" name="Round Diagonal Corner Rectangle 8"/>
          <p:cNvSpPr/>
          <p:nvPr/>
        </p:nvSpPr>
        <p:spPr>
          <a:xfrm>
            <a:off x="3487420" y="2674620"/>
            <a:ext cx="5827395" cy="1568450"/>
          </a:xfrm>
          <a:prstGeom prst="round2DiagRect">
            <a:avLst/>
          </a:prstGeom>
        </p:spPr>
        <p:style>
          <a:lnRef idx="0">
            <a:srgbClr val="FFFFFF"/>
          </a:lnRef>
          <a:fillRef idx="2">
            <a:schemeClr val="accent1"/>
          </a:fillRef>
          <a:effectRef idx="1">
            <a:schemeClr val="accent1"/>
          </a:effectRef>
          <a:fontRef idx="minor">
            <a:schemeClr val="lt1"/>
          </a:fontRef>
        </p:style>
        <p:txBody>
          <a:bodyPr rtlCol="0" anchor="ctr"/>
          <a:lstStyle/>
          <a:p>
            <a:pPr algn="ctr"/>
            <a:r>
              <a:rPr lang="en-US" sz="3200" b="1">
                <a:solidFill>
                  <a:schemeClr val="tx1"/>
                </a:solidFill>
                <a:latin typeface="Arial" panose="020B0604020202020204" pitchFamily="34" charset="0"/>
                <a:cs typeface="Arial" panose="020B0604020202020204" pitchFamily="34" charset="0"/>
                <a:sym typeface="+mn-ea"/>
              </a:rPr>
              <a:t>Part 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69545" y="1215390"/>
            <a:ext cx="7649210" cy="5334635"/>
          </a:xfrm>
          <a:prstGeom prst="rect">
            <a:avLst/>
          </a:prstGeom>
          <a:noFill/>
        </p:spPr>
        <p:txBody>
          <a:bodyPr wrap="square" rtlCol="0">
            <a:noAutofit/>
          </a:bodyPr>
          <a:lstStyle/>
          <a:p>
            <a:pPr>
              <a:lnSpc>
                <a:spcPct val="100000"/>
              </a:lnSpc>
            </a:pPr>
            <a:r>
              <a:rPr lang="en-US" sz="2400" b="1" dirty="0">
                <a:latin typeface="Roboto" charset="0"/>
                <a:cs typeface="Roboto" charset="0"/>
              </a:rPr>
              <a:t> Weather Prediction Web application Results Overview:</a:t>
            </a:r>
          </a:p>
          <a:p>
            <a:pPr>
              <a:lnSpc>
                <a:spcPct val="100000"/>
              </a:lnSpc>
            </a:pPr>
            <a:endParaRPr lang="en-US" sz="2400" b="1" dirty="0">
              <a:latin typeface="Roboto" charset="0"/>
              <a:cs typeface="Roboto" charset="0"/>
            </a:endParaRPr>
          </a:p>
          <a:p>
            <a:pPr marL="342900" indent="-342900">
              <a:lnSpc>
                <a:spcPct val="100000"/>
              </a:lnSpc>
              <a:buFont typeface="Wingdings" panose="05000000000000000000" charset="0"/>
              <a:buChar char="§"/>
            </a:pPr>
            <a:r>
              <a:rPr lang="en-US" sz="2000" dirty="0">
                <a:latin typeface="Roboto" charset="0"/>
                <a:cs typeface="Roboto" charset="0"/>
              </a:rPr>
              <a:t>Provided weather predictions for all districts in Bangladesh.</a:t>
            </a:r>
          </a:p>
          <a:p>
            <a:pPr marL="342900" indent="-342900">
              <a:lnSpc>
                <a:spcPct val="100000"/>
              </a:lnSpc>
              <a:buFont typeface="Wingdings" panose="05000000000000000000" charset="0"/>
              <a:buChar char="§"/>
            </a:pPr>
            <a:r>
              <a:rPr lang="en-US" sz="2000" dirty="0">
                <a:latin typeface="Roboto" charset="0"/>
                <a:cs typeface="Roboto" charset="0"/>
              </a:rPr>
              <a:t>Covered a 12-month period, offering comprehensive yearly forecasts.</a:t>
            </a:r>
          </a:p>
          <a:p>
            <a:pPr marL="342900" indent="-342900">
              <a:lnSpc>
                <a:spcPct val="100000"/>
              </a:lnSpc>
              <a:buFont typeface="Wingdings" panose="05000000000000000000" charset="0"/>
              <a:buChar char="§"/>
            </a:pPr>
            <a:r>
              <a:rPr lang="en-US" sz="2000" dirty="0">
                <a:latin typeface="Roboto" charset="0"/>
                <a:cs typeface="Roboto" charset="0"/>
              </a:rPr>
              <a:t>Displayed detailed results for each district, including:</a:t>
            </a:r>
          </a:p>
          <a:p>
            <a:pPr marL="342900" indent="-342900">
              <a:lnSpc>
                <a:spcPct val="100000"/>
              </a:lnSpc>
              <a:buFont typeface="Wingdings" panose="05000000000000000000" charset="0"/>
              <a:buChar char="§"/>
            </a:pPr>
            <a:r>
              <a:rPr lang="en-US" sz="2000" dirty="0">
                <a:latin typeface="Roboto" charset="0"/>
                <a:cs typeface="Roboto" charset="0"/>
              </a:rPr>
              <a:t>Rainfall: Accurate measurement in millimeters.</a:t>
            </a:r>
          </a:p>
          <a:p>
            <a:pPr marL="342900" indent="-342900">
              <a:lnSpc>
                <a:spcPct val="100000"/>
              </a:lnSpc>
              <a:buFont typeface="Wingdings" panose="05000000000000000000" charset="0"/>
              <a:buChar char="§"/>
            </a:pPr>
            <a:r>
              <a:rPr lang="en-US" sz="2000" dirty="0">
                <a:latin typeface="Roboto" charset="0"/>
                <a:cs typeface="Roboto" charset="0"/>
              </a:rPr>
              <a:t>Humidity: Precise percentage values.</a:t>
            </a:r>
          </a:p>
          <a:p>
            <a:pPr marL="342900" indent="-342900">
              <a:lnSpc>
                <a:spcPct val="100000"/>
              </a:lnSpc>
              <a:buFont typeface="Wingdings" panose="05000000000000000000" charset="0"/>
              <a:buChar char="§"/>
            </a:pPr>
            <a:r>
              <a:rPr lang="en-US" sz="2000" dirty="0">
                <a:latin typeface="Roboto" charset="0"/>
                <a:cs typeface="Roboto" charset="0"/>
              </a:rPr>
              <a:t>Sunshine: Duration measured in hours.</a:t>
            </a:r>
          </a:p>
          <a:p>
            <a:pPr marL="342900" indent="-342900">
              <a:lnSpc>
                <a:spcPct val="100000"/>
              </a:lnSpc>
              <a:buFont typeface="Wingdings" panose="05000000000000000000" charset="0"/>
              <a:buChar char="§"/>
            </a:pPr>
            <a:r>
              <a:rPr lang="en-US" sz="2000" dirty="0">
                <a:latin typeface="Roboto" charset="0"/>
                <a:cs typeface="Roboto" charset="0"/>
              </a:rPr>
              <a:t>Maximum Temperature: Highest expected temperature in degrees Celsius.</a:t>
            </a:r>
          </a:p>
          <a:p>
            <a:pPr marL="342900" indent="-342900">
              <a:lnSpc>
                <a:spcPct val="100000"/>
              </a:lnSpc>
              <a:buFont typeface="Wingdings" panose="05000000000000000000" charset="0"/>
              <a:buChar char="§"/>
            </a:pPr>
            <a:r>
              <a:rPr lang="en-US" sz="2000" dirty="0">
                <a:latin typeface="Roboto" charset="0"/>
                <a:cs typeface="Roboto" charset="0"/>
              </a:rPr>
              <a:t>Minimum Temperature: Lowest expected temperature in degrees Celsius.</a:t>
            </a:r>
          </a:p>
        </p:txBody>
      </p:sp>
      <p:pic>
        <p:nvPicPr>
          <p:cNvPr id="5" name="Content Placeholder 4"/>
          <p:cNvPicPr>
            <a:picLocks noGrp="1" noChangeAspect="1"/>
          </p:cNvPicPr>
          <p:nvPr>
            <p:ph idx="1"/>
          </p:nvPr>
        </p:nvPicPr>
        <p:blipFill>
          <a:blip r:embed="rId2"/>
          <a:stretch>
            <a:fillRect/>
          </a:stretch>
        </p:blipFill>
        <p:spPr>
          <a:xfrm>
            <a:off x="7818755" y="1215390"/>
            <a:ext cx="4373880" cy="4181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C878-46AE-9FF2-8C35-4B83AEC433F2}"/>
              </a:ext>
            </a:extLst>
          </p:cNvPr>
          <p:cNvSpPr>
            <a:spLocks noGrp="1"/>
          </p:cNvSpPr>
          <p:nvPr>
            <p:ph type="title"/>
          </p:nvPr>
        </p:nvSpPr>
        <p:spPr>
          <a:xfrm>
            <a:off x="332509" y="174172"/>
            <a:ext cx="9072747" cy="580572"/>
          </a:xfrm>
        </p:spPr>
        <p:txBody>
          <a:bodyPr>
            <a:normAutofit/>
          </a:bodyPr>
          <a:lstStyle/>
          <a:p>
            <a:r>
              <a:rPr lang="en-US" sz="3200" dirty="0"/>
              <a:t>API Feature: 5-Day Weather Forecast</a:t>
            </a:r>
          </a:p>
        </p:txBody>
      </p:sp>
      <p:sp>
        <p:nvSpPr>
          <p:cNvPr id="4" name="Rectangle 1">
            <a:extLst>
              <a:ext uri="{FF2B5EF4-FFF2-40B4-BE49-F238E27FC236}">
                <a16:creationId xmlns:a16="http://schemas.microsoft.com/office/drawing/2014/main" id="{52B52E05-4347-7101-108B-4D057FA56D95}"/>
              </a:ext>
            </a:extLst>
          </p:cNvPr>
          <p:cNvSpPr>
            <a:spLocks noGrp="1" noChangeArrowheads="1"/>
          </p:cNvSpPr>
          <p:nvPr>
            <p:ph idx="1"/>
          </p:nvPr>
        </p:nvSpPr>
        <p:spPr bwMode="auto">
          <a:xfrm>
            <a:off x="0" y="1033737"/>
            <a:ext cx="12192000" cy="567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cs typeface="Arial" panose="020B0604020202020204" pitchFamily="34" charset="0"/>
              </a:rPr>
              <a:t>API Integration:</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Enables users to access detailed 5-day weather forecasts.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Utilizes an external weather API for real-time data retrieval.</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cs typeface="Arial" panose="020B0604020202020204" pitchFamily="34" charset="0"/>
              </a:rPr>
              <a:t>Forecast Features:</a:t>
            </a:r>
            <a:endParaRPr kumimoji="0" lang="en-US" altLang="en-US" sz="1800"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Rainfall Prediction (mm)</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Humidity Levels (%)</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Sunshine Duration (hours)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Maximum Temperature (°C)</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a:ln>
                  <a:noFill/>
                </a:ln>
                <a:solidFill>
                  <a:schemeClr val="tx1"/>
                </a:solidFill>
                <a:effectLst/>
                <a:cs typeface="Arial" panose="020B0604020202020204" pitchFamily="34" charset="0"/>
              </a:rPr>
              <a:t>Minimum Temperature (°C)</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cs typeface="Arial" panose="020B0604020202020204" pitchFamily="34" charset="0"/>
            </a:endParaRPr>
          </a:p>
          <a:p>
            <a:pPr algn="just"/>
            <a:r>
              <a:rPr lang="en-US" sz="1800" b="1" dirty="0"/>
              <a:t>How It Works:</a:t>
            </a:r>
          </a:p>
          <a:p>
            <a:pPr algn="just">
              <a:buFont typeface="Wingdings" panose="05000000000000000000" pitchFamily="2" charset="2"/>
              <a:buChar char="ü"/>
            </a:pPr>
            <a:r>
              <a:rPr lang="en-US" sz="1800" dirty="0"/>
              <a:t>The </a:t>
            </a:r>
            <a:r>
              <a:rPr lang="en-US" sz="1800" b="1" dirty="0"/>
              <a:t>home page</a:t>
            </a:r>
            <a:r>
              <a:rPr lang="en-US" sz="1800" dirty="0"/>
              <a:t> provides two distinct options for users: </a:t>
            </a:r>
            <a:r>
              <a:rPr lang="en-US" sz="1800" b="1" dirty="0"/>
              <a:t>"Real-time"</a:t>
            </a:r>
            <a:r>
              <a:rPr lang="en-US" sz="1800" dirty="0"/>
              <a:t> and </a:t>
            </a:r>
            <a:r>
              <a:rPr lang="en-US" sz="1800" b="1" dirty="0"/>
              <a:t>"API Forecast"</a:t>
            </a:r>
            <a:r>
              <a:rPr lang="en-US" sz="1800" dirty="0"/>
              <a:t> modes. The </a:t>
            </a:r>
            <a:r>
              <a:rPr lang="en-US" sz="1800" b="1" dirty="0"/>
              <a:t>"Real-time" mode</a:t>
            </a:r>
            <a:r>
              <a:rPr lang="en-US" sz="1800" dirty="0"/>
              <a:t> delivers immediate weather insights based on live data, while the </a:t>
            </a:r>
            <a:r>
              <a:rPr lang="en-US" sz="1800" b="1" dirty="0"/>
              <a:t>"API Forecast" mode</a:t>
            </a:r>
            <a:r>
              <a:rPr lang="en-US" sz="1800" dirty="0"/>
              <a:t> offers a detailed 5-day forecast.</a:t>
            </a:r>
          </a:p>
          <a:p>
            <a:pPr algn="just">
              <a:buFont typeface="Wingdings" panose="05000000000000000000" pitchFamily="2" charset="2"/>
              <a:buChar char="ü"/>
            </a:pPr>
            <a:r>
              <a:rPr lang="en-US" sz="1800" dirty="0"/>
              <a:t>Using the </a:t>
            </a:r>
            <a:r>
              <a:rPr lang="en-US" sz="1800" b="1" dirty="0"/>
              <a:t>location-based forecast feature</a:t>
            </a:r>
            <a:r>
              <a:rPr lang="en-US" sz="1800" dirty="0"/>
              <a:t>, users can easily select their current location or desired area to generate personalized weather predictions. This ensures that the information is highly relevant to their needs.</a:t>
            </a:r>
          </a:p>
          <a:p>
            <a:pPr algn="just">
              <a:buFont typeface="Wingdings" panose="05000000000000000000" pitchFamily="2" charset="2"/>
              <a:buChar char="ü"/>
            </a:pPr>
            <a:r>
              <a:rPr lang="en-US" sz="1800" dirty="0"/>
              <a:t>Predictions are </a:t>
            </a:r>
            <a:r>
              <a:rPr lang="en-US" sz="1800" b="1" dirty="0"/>
              <a:t>dynamically updated</a:t>
            </a:r>
            <a:r>
              <a:rPr lang="en-US" sz="1800" dirty="0"/>
              <a:t> through integration with a trusted external API, guaranteeing accuracy and up-to-date results.</a:t>
            </a:r>
            <a:endParaRPr lang="en-US" sz="1800"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137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9BF8AEB-E342-6C24-3E0F-9A4C39E3F413}"/>
              </a:ext>
            </a:extLst>
          </p:cNvPr>
          <p:cNvSpPr/>
          <p:nvPr/>
        </p:nvSpPr>
        <p:spPr>
          <a:xfrm>
            <a:off x="4016375" y="4743901"/>
            <a:ext cx="697230" cy="689610"/>
          </a:xfrm>
          <a:prstGeom prst="ellipse">
            <a:avLst/>
          </a:prstGeom>
          <a:blipFill rotWithShape="1">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s 3"/>
          <p:cNvSpPr/>
          <p:nvPr/>
        </p:nvSpPr>
        <p:spPr>
          <a:xfrm>
            <a:off x="635" y="0"/>
            <a:ext cx="3891915" cy="6858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7"/>
          <p:cNvSpPr txBox="1"/>
          <p:nvPr/>
        </p:nvSpPr>
        <p:spPr>
          <a:xfrm>
            <a:off x="38735" y="2221865"/>
            <a:ext cx="3675380" cy="1076325"/>
          </a:xfrm>
          <a:prstGeom prst="rect">
            <a:avLst/>
          </a:prstGeom>
          <a:noFill/>
        </p:spPr>
        <p:txBody>
          <a:bodyPr wrap="square" rtlCol="0">
            <a:spAutoFit/>
          </a:bodyPr>
          <a:lstStyle/>
          <a:p>
            <a:r>
              <a:rPr lang="en-US" sz="3200" b="1" dirty="0">
                <a:latin typeface="Arial" panose="020B0604020202020204"/>
                <a:ea typeface="Arial" panose="020B0604020202020204"/>
                <a:cs typeface="Arial" panose="020B0604020202020204"/>
                <a:sym typeface="Arial" panose="020B0604020202020204"/>
              </a:rPr>
              <a:t>     Conclusion</a:t>
            </a:r>
          </a:p>
          <a:p>
            <a:endParaRPr lang="en-US" sz="3200" b="1" dirty="0"/>
          </a:p>
        </p:txBody>
      </p:sp>
      <p:sp>
        <p:nvSpPr>
          <p:cNvPr id="9" name="Minus 8"/>
          <p:cNvSpPr/>
          <p:nvPr/>
        </p:nvSpPr>
        <p:spPr>
          <a:xfrm>
            <a:off x="38100" y="2675255"/>
            <a:ext cx="3676650" cy="9715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135890" y="3015615"/>
            <a:ext cx="3415665" cy="2862322"/>
          </a:xfrm>
          <a:prstGeom prst="rect">
            <a:avLst/>
          </a:prstGeom>
          <a:noFill/>
        </p:spPr>
        <p:txBody>
          <a:bodyPr wrap="square" rtlCol="0">
            <a:spAutoFit/>
          </a:bodyPr>
          <a:lstStyle/>
          <a:p>
            <a:pPr algn="just"/>
            <a:r>
              <a:rPr lang="en-US" sz="2000" dirty="0">
                <a:latin typeface="Arial Narrow" panose="020B0606020202030204" pitchFamily="34" charset="0"/>
                <a:ea typeface="Arial" panose="020B0604020202020204"/>
                <a:cs typeface="Arial" panose="020B0604020202020204" pitchFamily="34" charset="0"/>
                <a:sym typeface="Arial" panose="020B0604020202020204"/>
              </a:rPr>
              <a:t>In conclusion, the development of the weather prediction application represents a comprehensive endeavor aimed at leveraging machine learning techniques to provide accurate and timely weather forecasts. Through this project, we have addressed the following key objectives</a:t>
            </a:r>
            <a:endParaRPr lang="en-US" sz="2000" dirty="0">
              <a:latin typeface="Arial Narrow" panose="020B0606020202030204" pitchFamily="34" charset="0"/>
              <a:cs typeface="Arial" panose="020B0604020202020204" pitchFamily="34" charset="0"/>
            </a:endParaRPr>
          </a:p>
        </p:txBody>
      </p:sp>
      <p:sp>
        <p:nvSpPr>
          <p:cNvPr id="13" name="Oval 12"/>
          <p:cNvSpPr/>
          <p:nvPr/>
        </p:nvSpPr>
        <p:spPr>
          <a:xfrm>
            <a:off x="4163060" y="509270"/>
            <a:ext cx="697230" cy="689610"/>
          </a:xfrm>
          <a:prstGeom prst="ellipse">
            <a:avLst/>
          </a:prstGeom>
          <a:blipFill rotWithShape="1">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3"/>
          <p:cNvPicPr>
            <a:picLocks noChangeAspect="1"/>
          </p:cNvPicPr>
          <p:nvPr/>
        </p:nvPicPr>
        <p:blipFill>
          <a:blip r:embed="rId3"/>
          <a:stretch>
            <a:fillRect/>
          </a:stretch>
        </p:blipFill>
        <p:spPr>
          <a:xfrm>
            <a:off x="4264660" y="556260"/>
            <a:ext cx="595630" cy="595630"/>
          </a:xfrm>
          <a:prstGeom prst="rect">
            <a:avLst/>
          </a:prstGeom>
        </p:spPr>
      </p:pic>
      <p:sp>
        <p:nvSpPr>
          <p:cNvPr id="23" name="Text Box 22"/>
          <p:cNvSpPr txBox="1"/>
          <p:nvPr/>
        </p:nvSpPr>
        <p:spPr>
          <a:xfrm>
            <a:off x="5058410" y="651510"/>
            <a:ext cx="5019040" cy="645160"/>
          </a:xfrm>
          <a:prstGeom prst="rect">
            <a:avLst/>
          </a:prstGeom>
          <a:noFill/>
        </p:spPr>
        <p:txBody>
          <a:bodyPr wrap="square" rtlCol="0">
            <a:spAutoFit/>
          </a:bodyPr>
          <a:lstStyle/>
          <a:p>
            <a:r>
              <a:rPr lang="en-US" b="1" dirty="0">
                <a:latin typeface="Arial" panose="020B0604020202020204"/>
                <a:ea typeface="Arial" panose="020B0604020202020204"/>
                <a:cs typeface="Arial" panose="020B0604020202020204"/>
                <a:sym typeface="Arial" panose="020B0604020202020204"/>
              </a:rPr>
              <a:t>Data Collection and Processing</a:t>
            </a:r>
            <a:r>
              <a:rPr lang="en-US" dirty="0">
                <a:latin typeface="Arial" panose="020B0604020202020204"/>
                <a:ea typeface="Arial" panose="020B0604020202020204"/>
                <a:cs typeface="Arial" panose="020B0604020202020204"/>
                <a:sym typeface="Arial" panose="020B0604020202020204"/>
              </a:rPr>
              <a:t>:</a:t>
            </a:r>
          </a:p>
          <a:p>
            <a:endParaRPr lang="en-US" dirty="0"/>
          </a:p>
        </p:txBody>
      </p:sp>
      <p:sp>
        <p:nvSpPr>
          <p:cNvPr id="24" name="Text Box 23"/>
          <p:cNvSpPr txBox="1"/>
          <p:nvPr/>
        </p:nvSpPr>
        <p:spPr>
          <a:xfrm>
            <a:off x="5058410" y="1056005"/>
            <a:ext cx="7041515" cy="1877437"/>
          </a:xfrm>
          <a:prstGeom prst="rect">
            <a:avLst/>
          </a:prstGeom>
          <a:noFill/>
        </p:spPr>
        <p:txBody>
          <a:bodyPr wrap="square" rtlCol="0">
            <a:spAutoFit/>
          </a:bodyPr>
          <a:lstStyle/>
          <a:p>
            <a:pPr algn="just"/>
            <a:r>
              <a:rPr lang="en-US" sz="2000" dirty="0">
                <a:ea typeface="Arial" panose="020B0604020202020204"/>
                <a:cs typeface="Arial" panose="020B0604020202020204" pitchFamily="34" charset="0"/>
                <a:sym typeface="Arial" panose="020B0604020202020204"/>
              </a:rPr>
              <a:t>We have acquired historical weather data from reliable sources and processed it to create structured datasets for model training and analysis. This involved data cleaning, formatting, and feature engineering to ensure the quality and relevance of the data.</a:t>
            </a:r>
          </a:p>
          <a:p>
            <a:pPr algn="just"/>
            <a:endParaRPr lang="en-US" dirty="0">
              <a:latin typeface="Arial" panose="020B0604020202020204"/>
              <a:ea typeface="Arial" panose="020B0604020202020204"/>
              <a:cs typeface="Arial" panose="020B0604020202020204"/>
              <a:sym typeface="Arial" panose="020B0604020202020204"/>
            </a:endParaRPr>
          </a:p>
          <a:p>
            <a:pPr algn="just"/>
            <a:endParaRPr lang="en-US" dirty="0"/>
          </a:p>
        </p:txBody>
      </p:sp>
      <p:sp>
        <p:nvSpPr>
          <p:cNvPr id="25" name="Oval 24"/>
          <p:cNvSpPr/>
          <p:nvPr/>
        </p:nvSpPr>
        <p:spPr>
          <a:xfrm>
            <a:off x="4037965" y="2367915"/>
            <a:ext cx="697230" cy="689610"/>
          </a:xfrm>
          <a:prstGeom prst="ellipse">
            <a:avLst/>
          </a:prstGeom>
          <a:blipFill rotWithShape="1">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Content Placeholder 13"/>
          <p:cNvPicPr>
            <a:picLocks noChangeAspect="1"/>
          </p:cNvPicPr>
          <p:nvPr/>
        </p:nvPicPr>
        <p:blipFill>
          <a:blip r:embed="rId3"/>
          <a:stretch>
            <a:fillRect/>
          </a:stretch>
        </p:blipFill>
        <p:spPr>
          <a:xfrm>
            <a:off x="4142831" y="2447470"/>
            <a:ext cx="595630" cy="595630"/>
          </a:xfrm>
          <a:prstGeom prst="rect">
            <a:avLst/>
          </a:prstGeom>
        </p:spPr>
      </p:pic>
      <p:sp>
        <p:nvSpPr>
          <p:cNvPr id="28" name="Text Box 27"/>
          <p:cNvSpPr txBox="1"/>
          <p:nvPr/>
        </p:nvSpPr>
        <p:spPr>
          <a:xfrm>
            <a:off x="5058410" y="2367915"/>
            <a:ext cx="5358130" cy="645160"/>
          </a:xfrm>
          <a:prstGeom prst="rect">
            <a:avLst/>
          </a:prstGeom>
          <a:noFill/>
        </p:spPr>
        <p:txBody>
          <a:bodyPr wrap="square" rtlCol="0">
            <a:spAutoFit/>
          </a:bodyPr>
          <a:lstStyle/>
          <a:p>
            <a:r>
              <a:rPr lang="en-US" b="1" dirty="0">
                <a:latin typeface="Arial" panose="020B0604020202020204"/>
                <a:ea typeface="Arial" panose="020B0604020202020204"/>
                <a:cs typeface="Arial" panose="020B0604020202020204"/>
                <a:sym typeface="Arial" panose="020B0604020202020204"/>
              </a:rPr>
              <a:t>Model Development and Training</a:t>
            </a:r>
            <a:r>
              <a:rPr lang="en-US" dirty="0">
                <a:latin typeface="Arial" panose="020B0604020202020204"/>
                <a:ea typeface="Arial" panose="020B0604020202020204"/>
                <a:cs typeface="Arial" panose="020B0604020202020204"/>
                <a:sym typeface="Arial" panose="020B0604020202020204"/>
              </a:rPr>
              <a:t>:</a:t>
            </a:r>
          </a:p>
          <a:p>
            <a:endParaRPr lang="en-US" dirty="0"/>
          </a:p>
        </p:txBody>
      </p:sp>
      <p:sp>
        <p:nvSpPr>
          <p:cNvPr id="29" name="Text Box 28"/>
          <p:cNvSpPr txBox="1"/>
          <p:nvPr/>
        </p:nvSpPr>
        <p:spPr>
          <a:xfrm>
            <a:off x="5066030" y="2728231"/>
            <a:ext cx="6911340" cy="2215991"/>
          </a:xfrm>
          <a:prstGeom prst="rect">
            <a:avLst/>
          </a:prstGeom>
          <a:noFill/>
        </p:spPr>
        <p:txBody>
          <a:bodyPr wrap="square" rtlCol="0">
            <a:spAutoFit/>
          </a:bodyPr>
          <a:lstStyle/>
          <a:p>
            <a:pPr algn="just"/>
            <a:r>
              <a:rPr lang="en-US" sz="2000" dirty="0">
                <a:ea typeface="Arial" panose="020B0604020202020204"/>
                <a:cs typeface="Arial" panose="020B0604020202020204" pitchFamily="34" charset="0"/>
                <a:sym typeface="Arial" panose="020B0604020202020204"/>
              </a:rPr>
              <a:t>Five distinct machine learning models have been developed and trained using the processed data to predict different weather parameters, including rainfall, sunshine duration, humidity, maximum temperature, and minimum temperature. These models have undergone rigorous evaluation and validation to ensure their accuracy and reliability.</a:t>
            </a:r>
          </a:p>
          <a:p>
            <a:pPr algn="just"/>
            <a:endParaRPr lang="en-US" dirty="0"/>
          </a:p>
        </p:txBody>
      </p:sp>
      <p:pic>
        <p:nvPicPr>
          <p:cNvPr id="2" name="Content Placeholder 1"/>
          <p:cNvPicPr>
            <a:picLocks noGrp="1" noChangeAspect="1"/>
          </p:cNvPicPr>
          <p:nvPr>
            <p:ph idx="1"/>
          </p:nvPr>
        </p:nvPicPr>
        <p:blipFill>
          <a:blip r:embed="rId4"/>
          <a:stretch>
            <a:fillRect/>
          </a:stretch>
        </p:blipFill>
        <p:spPr>
          <a:xfrm>
            <a:off x="332740" y="329565"/>
            <a:ext cx="1681480" cy="1681480"/>
          </a:xfrm>
          <a:prstGeom prst="rect">
            <a:avLst/>
          </a:prstGeom>
        </p:spPr>
      </p:pic>
      <p:pic>
        <p:nvPicPr>
          <p:cNvPr id="5" name="Content Placeholder 13">
            <a:extLst>
              <a:ext uri="{FF2B5EF4-FFF2-40B4-BE49-F238E27FC236}">
                <a16:creationId xmlns:a16="http://schemas.microsoft.com/office/drawing/2014/main" id="{8A6467A2-B7CE-55C7-B8A7-D6F4BB683AF4}"/>
              </a:ext>
            </a:extLst>
          </p:cNvPr>
          <p:cNvPicPr>
            <a:picLocks noChangeAspect="1"/>
          </p:cNvPicPr>
          <p:nvPr/>
        </p:nvPicPr>
        <p:blipFill>
          <a:blip r:embed="rId3"/>
          <a:stretch>
            <a:fillRect/>
          </a:stretch>
        </p:blipFill>
        <p:spPr>
          <a:xfrm>
            <a:off x="4117975" y="4791342"/>
            <a:ext cx="595630" cy="595630"/>
          </a:xfrm>
          <a:prstGeom prst="rect">
            <a:avLst/>
          </a:prstGeom>
        </p:spPr>
      </p:pic>
      <p:sp>
        <p:nvSpPr>
          <p:cNvPr id="7" name="Rectangle 6">
            <a:extLst>
              <a:ext uri="{FF2B5EF4-FFF2-40B4-BE49-F238E27FC236}">
                <a16:creationId xmlns:a16="http://schemas.microsoft.com/office/drawing/2014/main" id="{CE7143B3-ACF1-9CB1-2D03-18860BB6420E}"/>
              </a:ext>
            </a:extLst>
          </p:cNvPr>
          <p:cNvSpPr/>
          <p:nvPr/>
        </p:nvSpPr>
        <p:spPr>
          <a:xfrm>
            <a:off x="5225143" y="4920343"/>
            <a:ext cx="6752227" cy="164011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E531739E-5E77-9B21-B9B8-31D4015E9B85}"/>
              </a:ext>
            </a:extLst>
          </p:cNvPr>
          <p:cNvSpPr txBox="1"/>
          <p:nvPr/>
        </p:nvSpPr>
        <p:spPr>
          <a:xfrm>
            <a:off x="5066574" y="4735677"/>
            <a:ext cx="6752227"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Future Work</a:t>
            </a:r>
          </a:p>
        </p:txBody>
      </p:sp>
      <p:sp>
        <p:nvSpPr>
          <p:cNvPr id="15" name="TextBox 14">
            <a:extLst>
              <a:ext uri="{FF2B5EF4-FFF2-40B4-BE49-F238E27FC236}">
                <a16:creationId xmlns:a16="http://schemas.microsoft.com/office/drawing/2014/main" id="{0E90E09B-30C9-EC06-0B09-B0F7C52C10E4}"/>
              </a:ext>
            </a:extLst>
          </p:cNvPr>
          <p:cNvSpPr txBox="1"/>
          <p:nvPr/>
        </p:nvSpPr>
        <p:spPr>
          <a:xfrm>
            <a:off x="5066030" y="5088706"/>
            <a:ext cx="7177314" cy="1323439"/>
          </a:xfrm>
          <a:prstGeom prst="rect">
            <a:avLst/>
          </a:prstGeom>
          <a:noFill/>
        </p:spPr>
        <p:txBody>
          <a:bodyPr wrap="square">
            <a:spAutoFit/>
          </a:bodyPr>
          <a:lstStyle/>
          <a:p>
            <a:pPr algn="just"/>
            <a:r>
              <a:rPr lang="en-US" sz="2000" dirty="0">
                <a:cs typeface="Arial" panose="020B0604020202020204" pitchFamily="34" charset="0"/>
              </a:rPr>
              <a:t>In future, add an API feature in the web application. The home page will have two options: "Real-time" and "API Forecast." The API option will provide a 5-day forecast with five key features and allow users to select their current location.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9"/>
          <p:cNvSpPr txBox="1"/>
          <p:nvPr/>
        </p:nvSpPr>
        <p:spPr>
          <a:xfrm>
            <a:off x="2414568" y="1440200"/>
            <a:ext cx="7605002" cy="1150267"/>
          </a:xfrm>
          <a:prstGeom prst="rect">
            <a:avLst/>
          </a:prstGeom>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solidFill>
                  <a:schemeClr val="tx2"/>
                </a:solidFill>
              </a:rPr>
              <a:t>THANK YOU</a:t>
            </a:r>
            <a:endParaRPr lang="ru-RU" sz="7200" b="1" dirty="0">
              <a:solidFill>
                <a:schemeClr val="tx2"/>
              </a:solidFill>
            </a:endParaRPr>
          </a:p>
        </p:txBody>
      </p:sp>
      <p:pic>
        <p:nvPicPr>
          <p:cNvPr id="5" name="Рисунок 4"/>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498" y="4714555"/>
            <a:ext cx="630000" cy="630000"/>
          </a:xfrm>
          <a:prstGeom prst="rect">
            <a:avLst/>
          </a:prstGeom>
        </p:spPr>
      </p:pic>
      <p:pic>
        <p:nvPicPr>
          <p:cNvPr id="6" name="Рисунок 5"/>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69498" y="4710484"/>
            <a:ext cx="630000" cy="630000"/>
          </a:xfrm>
          <a:prstGeom prst="rect">
            <a:avLst/>
          </a:prstGeom>
        </p:spPr>
      </p:pic>
      <p:pic>
        <p:nvPicPr>
          <p:cNvPr id="7" name="Рисунок 6"/>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69498" y="4710484"/>
            <a:ext cx="630000" cy="630000"/>
          </a:xfrm>
          <a:prstGeom prst="rect">
            <a:avLst/>
          </a:prstGeom>
        </p:spPr>
      </p:pic>
      <p:pic>
        <p:nvPicPr>
          <p:cNvPr id="8" name="Рисунок 7"/>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169498" y="4710484"/>
            <a:ext cx="630000" cy="63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372235" y="2016760"/>
            <a:ext cx="2699385" cy="2699385"/>
          </a:xfrm>
          <a:prstGeom prst="rect">
            <a:avLst/>
          </a:prstGeom>
        </p:spPr>
      </p:pic>
      <p:sp>
        <p:nvSpPr>
          <p:cNvPr id="12" name="Text Box 11"/>
          <p:cNvSpPr txBox="1"/>
          <p:nvPr/>
        </p:nvSpPr>
        <p:spPr>
          <a:xfrm>
            <a:off x="810895" y="2153285"/>
            <a:ext cx="3810635" cy="368300"/>
          </a:xfrm>
          <a:prstGeom prst="rect">
            <a:avLst/>
          </a:prstGeom>
          <a:noFill/>
        </p:spPr>
        <p:txBody>
          <a:bodyPr wrap="square" rtlCol="0">
            <a:spAutoFit/>
          </a:bodyPr>
          <a:lstStyle/>
          <a:p>
            <a:pPr algn="l"/>
            <a:endParaRPr lang="en-US"/>
          </a:p>
        </p:txBody>
      </p:sp>
      <p:sp>
        <p:nvSpPr>
          <p:cNvPr id="19" name="Text Box 18"/>
          <p:cNvSpPr txBox="1"/>
          <p:nvPr/>
        </p:nvSpPr>
        <p:spPr>
          <a:xfrm>
            <a:off x="4622165" y="214630"/>
            <a:ext cx="7262495" cy="460375"/>
          </a:xfrm>
          <a:prstGeom prst="rect">
            <a:avLst/>
          </a:prstGeom>
          <a:noFill/>
        </p:spPr>
        <p:txBody>
          <a:bodyPr wrap="square" rtlCol="0">
            <a:spAutoFit/>
          </a:bodyPr>
          <a:lstStyle/>
          <a:p>
            <a:r>
              <a:rPr lang="en-US" sz="2400" b="1">
                <a:latin typeface="Roboto" charset="0"/>
                <a:cs typeface="Roboto" charset="0"/>
                <a:sym typeface="+mn-ea"/>
              </a:rPr>
              <a:t>Objectives:</a:t>
            </a:r>
            <a:endParaRPr lang="en-US" sz="2400">
              <a:latin typeface="Roboto" charset="0"/>
              <a:cs typeface="Roboto" charset="0"/>
            </a:endParaRPr>
          </a:p>
        </p:txBody>
      </p:sp>
      <p:sp>
        <p:nvSpPr>
          <p:cNvPr id="2" name="Text Box 1"/>
          <p:cNvSpPr txBox="1"/>
          <p:nvPr/>
        </p:nvSpPr>
        <p:spPr>
          <a:xfrm>
            <a:off x="5133975" y="666750"/>
            <a:ext cx="6457315" cy="6154420"/>
          </a:xfrm>
          <a:prstGeom prst="rect">
            <a:avLst/>
          </a:prstGeom>
          <a:noFill/>
        </p:spPr>
        <p:txBody>
          <a:bodyPr wrap="square" rtlCol="0">
            <a:spAutoFit/>
          </a:bodyPr>
          <a:lstStyle/>
          <a:p>
            <a:endParaRPr lang="en-US" sz="1400" dirty="0"/>
          </a:p>
          <a:p>
            <a:pPr marL="342900" indent="-342900">
              <a:lnSpc>
                <a:spcPct val="100000"/>
              </a:lnSpc>
              <a:buFont typeface="Wingdings" panose="05000000000000000000" charset="0"/>
              <a:buChar char="v"/>
            </a:pPr>
            <a:r>
              <a:rPr lang="en-US" sz="2000" dirty="0"/>
              <a:t>User-Friendly Weather App:</a:t>
            </a:r>
          </a:p>
          <a:p>
            <a:pPr indent="0">
              <a:lnSpc>
                <a:spcPct val="100000"/>
              </a:lnSpc>
              <a:buFont typeface="Wingdings" panose="05000000000000000000" charset="0"/>
              <a:buNone/>
            </a:pPr>
            <a:r>
              <a:rPr lang="en-US" sz="2000" dirty="0"/>
              <a:t>Develop an app for accurate forecasts of rainfall, sunshine duration, temperature, and humidity.</a:t>
            </a:r>
          </a:p>
          <a:p>
            <a:pPr marL="342900" indent="-342900">
              <a:lnSpc>
                <a:spcPct val="100000"/>
              </a:lnSpc>
              <a:buFont typeface="Wingdings" panose="05000000000000000000" charset="0"/>
              <a:buChar char="v"/>
            </a:pPr>
            <a:r>
              <a:rPr lang="en-US" sz="2000" dirty="0"/>
              <a:t>Robust Rainfall Model:</a:t>
            </a:r>
          </a:p>
          <a:p>
            <a:pPr indent="0">
              <a:lnSpc>
                <a:spcPct val="100000"/>
              </a:lnSpc>
              <a:buFont typeface="Wingdings" panose="05000000000000000000" charset="0"/>
              <a:buNone/>
            </a:pPr>
            <a:r>
              <a:rPr lang="en-US" sz="2000" dirty="0"/>
              <a:t>Create a reliable rainfall prediction model using historical data.</a:t>
            </a:r>
          </a:p>
          <a:p>
            <a:pPr marL="342900" indent="-342900">
              <a:lnSpc>
                <a:spcPct val="100000"/>
              </a:lnSpc>
              <a:buFont typeface="Wingdings" panose="05000000000000000000" charset="0"/>
              <a:buChar char="v"/>
            </a:pPr>
            <a:r>
              <a:rPr lang="en-US" sz="2000" dirty="0"/>
              <a:t>Machine Learning Accuracy:</a:t>
            </a:r>
          </a:p>
          <a:p>
            <a:pPr indent="0">
              <a:lnSpc>
                <a:spcPct val="100000"/>
              </a:lnSpc>
              <a:buFont typeface="Wingdings" panose="05000000000000000000" charset="0"/>
              <a:buNone/>
            </a:pPr>
            <a:r>
              <a:rPr lang="en-US" sz="2000" dirty="0"/>
              <a:t>Enhance prediction accuracy with machine learning algorithms.</a:t>
            </a:r>
          </a:p>
          <a:p>
            <a:pPr marL="342900" indent="-342900">
              <a:lnSpc>
                <a:spcPct val="100000"/>
              </a:lnSpc>
              <a:buFont typeface="Wingdings" panose="05000000000000000000" charset="0"/>
              <a:buChar char="v"/>
            </a:pPr>
            <a:r>
              <a:rPr lang="en-US" sz="2000" dirty="0"/>
              <a:t>Model Evaluation:</a:t>
            </a:r>
          </a:p>
          <a:p>
            <a:pPr indent="0">
              <a:lnSpc>
                <a:spcPct val="100000"/>
              </a:lnSpc>
              <a:buFont typeface="Wingdings" panose="05000000000000000000" charset="0"/>
              <a:buNone/>
            </a:pPr>
            <a:r>
              <a:rPr lang="en-US" sz="2000" dirty="0"/>
              <a:t>Evaluate and validate the model for agriculture and disaster response.</a:t>
            </a:r>
          </a:p>
          <a:p>
            <a:pPr marL="342900" indent="-342900">
              <a:lnSpc>
                <a:spcPct val="100000"/>
              </a:lnSpc>
              <a:buFont typeface="Wingdings" panose="05000000000000000000" charset="0"/>
              <a:buChar char="v"/>
            </a:pPr>
            <a:r>
              <a:rPr lang="en-US" sz="2000" dirty="0"/>
              <a:t>Comprehensive Forecasting:</a:t>
            </a:r>
          </a:p>
          <a:p>
            <a:pPr indent="0">
              <a:lnSpc>
                <a:spcPct val="100000"/>
              </a:lnSpc>
              <a:buFont typeface="Wingdings" panose="05000000000000000000" charset="0"/>
              <a:buNone/>
            </a:pPr>
            <a:r>
              <a:rPr lang="en-US" sz="2000" dirty="0"/>
              <a:t>Integrate rainfall and solar power predictions for holistic weather forecasting.</a:t>
            </a:r>
          </a:p>
          <a:p>
            <a:pPr marL="342900" indent="-342900">
              <a:lnSpc>
                <a:spcPct val="100000"/>
              </a:lnSpc>
              <a:buFont typeface="Wingdings" panose="05000000000000000000" charset="0"/>
              <a:buChar char="v"/>
            </a:pPr>
            <a:r>
              <a:rPr lang="en-US" sz="2000" dirty="0"/>
              <a:t>Intuitive Interface:</a:t>
            </a:r>
          </a:p>
          <a:p>
            <a:pPr indent="0">
              <a:lnSpc>
                <a:spcPct val="100000"/>
              </a:lnSpc>
              <a:buFont typeface="Wingdings" panose="05000000000000000000" charset="0"/>
              <a:buNone/>
            </a:pPr>
            <a:r>
              <a:rPr lang="en-US" sz="2000" dirty="0"/>
              <a:t>Design an intuitive, user-friendly application interface.</a:t>
            </a:r>
          </a:p>
          <a:p>
            <a:pPr marL="342900" indent="-342900">
              <a:lnSpc>
                <a:spcPct val="100000"/>
              </a:lnSpc>
              <a:buFont typeface="Wingdings" panose="05000000000000000000" charset="0"/>
              <a:buChar char="v"/>
            </a:pPr>
            <a:r>
              <a:rPr lang="en-US" sz="2000" dirty="0"/>
              <a:t>Real-Time Data:</a:t>
            </a:r>
          </a:p>
          <a:p>
            <a:pPr indent="0">
              <a:lnSpc>
                <a:spcPct val="100000"/>
              </a:lnSpc>
              <a:buFont typeface="Wingdings" panose="05000000000000000000" charset="0"/>
              <a:buNone/>
            </a:pPr>
            <a:r>
              <a:rPr lang="en-US" sz="2000" dirty="0"/>
              <a:t>Incorporate real-time data for improved prediction accuracy.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50" y="150495"/>
            <a:ext cx="8939530" cy="883285"/>
          </a:xfrm>
        </p:spPr>
        <p:txBody>
          <a:bodyPr/>
          <a:lstStyle/>
          <a:p>
            <a:r>
              <a:rPr lang="en-US"/>
              <a:t>Motivation</a:t>
            </a:r>
          </a:p>
        </p:txBody>
      </p:sp>
      <p:sp>
        <p:nvSpPr>
          <p:cNvPr id="3" name="Content Placeholder 2"/>
          <p:cNvSpPr>
            <a:spLocks noGrp="1"/>
          </p:cNvSpPr>
          <p:nvPr>
            <p:ph idx="1"/>
          </p:nvPr>
        </p:nvSpPr>
        <p:spPr>
          <a:xfrm>
            <a:off x="-635" y="1033780"/>
            <a:ext cx="9561195" cy="5823585"/>
          </a:xfrm>
        </p:spPr>
        <p:txBody>
          <a:bodyPr>
            <a:noAutofit/>
          </a:bodyPr>
          <a:lstStyle/>
          <a:p>
            <a:pPr marL="0" indent="0" algn="just">
              <a:buNone/>
            </a:pPr>
            <a:r>
              <a:rPr lang="en-US" sz="2000" b="1"/>
              <a:t>Weather Impact on Bangladesh:</a:t>
            </a:r>
          </a:p>
          <a:p>
            <a:pPr algn="just"/>
            <a:r>
              <a:rPr lang="en-US" sz="1800"/>
              <a:t>Critical for Bangladesh's economy.</a:t>
            </a:r>
          </a:p>
          <a:p>
            <a:pPr algn="just"/>
            <a:r>
              <a:rPr lang="en-US" sz="1800"/>
              <a:t>Significant impact on agriculture, droughts, floods, and landslides.</a:t>
            </a:r>
          </a:p>
          <a:p>
            <a:pPr algn="just"/>
            <a:r>
              <a:rPr lang="en-US" sz="1800"/>
              <a:t>Floods can accelerate the spread of diseases and damage crops.</a:t>
            </a:r>
          </a:p>
          <a:p>
            <a:pPr marL="0" indent="0" algn="just">
              <a:buNone/>
            </a:pPr>
            <a:r>
              <a:rPr lang="en-US" sz="2000" b="1"/>
              <a:t>Impact on Solar Power Generation:</a:t>
            </a:r>
          </a:p>
          <a:p>
            <a:pPr algn="just"/>
            <a:r>
              <a:rPr lang="en-US" sz="1800"/>
              <a:t>Helps energy companies manage solar systems, reduce costs, and improve efficiency.</a:t>
            </a:r>
          </a:p>
          <a:p>
            <a:pPr marL="0" indent="0" algn="just">
              <a:buNone/>
            </a:pPr>
            <a:r>
              <a:rPr lang="en-US" sz="2000" b="1"/>
              <a:t>Climate Pattern Understanding:</a:t>
            </a:r>
          </a:p>
          <a:p>
            <a:pPr marL="0" indent="0" algn="just">
              <a:buNone/>
            </a:pPr>
            <a:r>
              <a:rPr lang="en-US" sz="1800"/>
              <a:t>Contributes to understanding climate changes and seasonal diseases.</a:t>
            </a:r>
          </a:p>
          <a:p>
            <a:pPr marL="0" indent="0" algn="just">
              <a:buNone/>
            </a:pPr>
            <a:r>
              <a:rPr lang="en-US" sz="1800"/>
              <a:t>Aids informed decision-making for farmers, energy planners, and individuals.</a:t>
            </a:r>
          </a:p>
          <a:p>
            <a:pPr marL="0" indent="0" algn="just">
              <a:buNone/>
            </a:pPr>
            <a:r>
              <a:rPr lang="en-US" sz="1800"/>
              <a:t>Enhances agricultural productivity and secures food and water supply.</a:t>
            </a:r>
          </a:p>
          <a:p>
            <a:pPr marL="0" indent="0" algn="just">
              <a:buNone/>
            </a:pPr>
            <a:endParaRPr lang="en-US" sz="1800"/>
          </a:p>
          <a:p>
            <a:pPr marL="0" indent="0" algn="just">
              <a:buNone/>
            </a:pPr>
            <a:r>
              <a:rPr lang="en-US" sz="1800"/>
              <a:t>The Predictive Climate Insights (PCI) project aims to Machine Learning (ML) applications in weather and climate prediction—a field of growing importance across multiple sectors, including agriculture and disaster management.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5" y="-635"/>
            <a:ext cx="11523980" cy="598805"/>
          </a:xfrm>
        </p:spPr>
        <p:txBody>
          <a:bodyPr>
            <a:normAutofit fontScale="90000"/>
          </a:bodyPr>
          <a:lstStyle/>
          <a:p>
            <a:r>
              <a:rPr lang="en-US" b="1"/>
              <a:t>Literature review</a:t>
            </a:r>
          </a:p>
        </p:txBody>
      </p:sp>
      <p:graphicFrame>
        <p:nvGraphicFramePr>
          <p:cNvPr id="7" name="Content Placeholder 6"/>
          <p:cNvGraphicFramePr>
            <a:graphicFrameLocks noGrp="1"/>
          </p:cNvGraphicFramePr>
          <p:nvPr>
            <p:ph sz="half" idx="2"/>
          </p:nvPr>
        </p:nvGraphicFramePr>
        <p:xfrm>
          <a:off x="0" y="597535"/>
          <a:ext cx="12192635" cy="8310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629410">
                  <a:extLst>
                    <a:ext uri="{9D8B030D-6E8A-4147-A177-3AD203B41FA5}">
                      <a16:colId xmlns:a16="http://schemas.microsoft.com/office/drawing/2014/main" val="20001"/>
                    </a:ext>
                  </a:extLst>
                </a:gridCol>
                <a:gridCol w="1418590">
                  <a:extLst>
                    <a:ext uri="{9D8B030D-6E8A-4147-A177-3AD203B41FA5}">
                      <a16:colId xmlns:a16="http://schemas.microsoft.com/office/drawing/2014/main" val="20002"/>
                    </a:ext>
                  </a:extLst>
                </a:gridCol>
                <a:gridCol w="1524635">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gridCol w="1524000">
                  <a:extLst>
                    <a:ext uri="{9D8B030D-6E8A-4147-A177-3AD203B41FA5}">
                      <a16:colId xmlns:a16="http://schemas.microsoft.com/office/drawing/2014/main" val="20007"/>
                    </a:ext>
                  </a:extLst>
                </a:gridCol>
              </a:tblGrid>
              <a:tr h="440055">
                <a:tc>
                  <a:txBody>
                    <a:bodyPr/>
                    <a:lstStyle/>
                    <a:p>
                      <a:pPr>
                        <a:buNone/>
                      </a:pPr>
                      <a:r>
                        <a:rPr lang="en-US" sz="1200"/>
                        <a:t> Title </a:t>
                      </a:r>
                    </a:p>
                  </a:txBody>
                  <a:tcPr/>
                </a:tc>
                <a:tc>
                  <a:txBody>
                    <a:bodyPr/>
                    <a:lstStyle/>
                    <a:p>
                      <a:pPr>
                        <a:buNone/>
                      </a:pPr>
                      <a:r>
                        <a:rPr lang="en-US" sz="1200"/>
                        <a:t>Authors</a:t>
                      </a:r>
                    </a:p>
                  </a:txBody>
                  <a:tcPr/>
                </a:tc>
                <a:tc>
                  <a:txBody>
                    <a:bodyPr/>
                    <a:lstStyle/>
                    <a:p>
                      <a:pPr>
                        <a:buNone/>
                      </a:pPr>
                      <a:r>
                        <a:rPr lang="en-US" sz="1200"/>
                        <a:t>Objective/</a:t>
                      </a:r>
                    </a:p>
                    <a:p>
                      <a:pPr>
                        <a:buNone/>
                      </a:pPr>
                      <a:r>
                        <a:rPr lang="en-US" sz="1200"/>
                        <a:t>Purpose</a:t>
                      </a:r>
                    </a:p>
                  </a:txBody>
                  <a:tcPr/>
                </a:tc>
                <a:tc>
                  <a:txBody>
                    <a:bodyPr/>
                    <a:lstStyle/>
                    <a:p>
                      <a:pPr>
                        <a:buNone/>
                      </a:pPr>
                      <a:r>
                        <a:rPr lang="en-US" sz="1200"/>
                        <a:t>Methodology/Approach</a:t>
                      </a:r>
                    </a:p>
                  </a:txBody>
                  <a:tcPr/>
                </a:tc>
                <a:tc>
                  <a:txBody>
                    <a:bodyPr/>
                    <a:lstStyle/>
                    <a:p>
                      <a:pPr>
                        <a:buNone/>
                      </a:pPr>
                      <a:r>
                        <a:rPr lang="en-US" sz="1200"/>
                        <a:t>Key Findings/</a:t>
                      </a:r>
                    </a:p>
                    <a:p>
                      <a:pPr>
                        <a:buNone/>
                      </a:pPr>
                      <a:r>
                        <a:rPr lang="en-US" sz="1200"/>
                        <a:t>Results</a:t>
                      </a:r>
                    </a:p>
                  </a:txBody>
                  <a:tcPr/>
                </a:tc>
                <a:tc>
                  <a:txBody>
                    <a:bodyPr/>
                    <a:lstStyle/>
                    <a:p>
                      <a:pPr>
                        <a:buNone/>
                      </a:pPr>
                      <a:r>
                        <a:rPr lang="en-US" sz="1200"/>
                        <a:t>Limitations</a:t>
                      </a:r>
                    </a:p>
                  </a:txBody>
                  <a:tcPr/>
                </a:tc>
                <a:tc>
                  <a:txBody>
                    <a:bodyPr/>
                    <a:lstStyle/>
                    <a:p>
                      <a:pPr>
                        <a:buNone/>
                      </a:pPr>
                      <a:r>
                        <a:rPr lang="en-US" sz="1200"/>
                        <a:t>Publication Year</a:t>
                      </a:r>
                    </a:p>
                  </a:txBody>
                  <a:tcPr/>
                </a:tc>
                <a:tc>
                  <a:txBody>
                    <a:bodyPr/>
                    <a:lstStyle/>
                    <a:p>
                      <a:pPr>
                        <a:buNone/>
                      </a:pPr>
                      <a:r>
                        <a:rPr lang="en-US" sz="1200"/>
                        <a:t>Main Focus</a:t>
                      </a:r>
                    </a:p>
                  </a:txBody>
                  <a:tcPr/>
                </a:tc>
                <a:extLst>
                  <a:ext uri="{0D108BD9-81ED-4DB2-BD59-A6C34878D82A}">
                    <a16:rowId xmlns:a16="http://schemas.microsoft.com/office/drawing/2014/main" val="10000"/>
                  </a:ext>
                </a:extLst>
              </a:tr>
              <a:tr h="1420495">
                <a:tc>
                  <a:txBody>
                    <a:bodyPr/>
                    <a:lstStyle/>
                    <a:p>
                      <a:pPr algn="l">
                        <a:buNone/>
                      </a:pPr>
                      <a:r>
                        <a:rPr lang="en-US" sz="1000" b="1"/>
                        <a:t> “Machine Learning-Based Rainfall Prediction: </a:t>
                      </a:r>
                    </a:p>
                    <a:p>
                      <a:pPr algn="l">
                        <a:buNone/>
                      </a:pPr>
                      <a:r>
                        <a:rPr lang="en-US" sz="1000" b="1"/>
                        <a:t>Unveiling Insights and Forecasting </a:t>
                      </a:r>
                    </a:p>
                    <a:p>
                      <a:pPr algn="l">
                        <a:buNone/>
                      </a:pPr>
                      <a:r>
                        <a:rPr lang="en-US" sz="1000" b="1"/>
                        <a:t>for Improved Preparedness”</a:t>
                      </a:r>
                    </a:p>
                  </a:txBody>
                  <a:tcPr/>
                </a:tc>
                <a:tc>
                  <a:txBody>
                    <a:bodyPr/>
                    <a:lstStyle/>
                    <a:p>
                      <a:pPr>
                        <a:buNone/>
                      </a:pPr>
                      <a:r>
                        <a:rPr lang="en-US" sz="1000"/>
                        <a:t>MD. MEHEDI HASSAN , MOHAMMAD ABU TAREQ RONY,MD. ASIF RAKIB KHAN,MD. MAHEDI HASSAN,ANINDYA NAG,ANUPAM KUMAR BAIRAGI,SAMAH ALSHATHRI,TAZRIA HELAL ZARIN</a:t>
                      </a:r>
                    </a:p>
                  </a:txBody>
                  <a:tcPr/>
                </a:tc>
                <a:tc>
                  <a:txBody>
                    <a:bodyPr/>
                    <a:lstStyle/>
                    <a:p>
                      <a:pPr>
                        <a:buNone/>
                      </a:pPr>
                      <a:r>
                        <a:rPr lang="en-US" sz="1000">
                          <a:cs typeface="+mn-lt"/>
                        </a:rPr>
                        <a:t>Utilize machine learning for accurate rainfall prediction, considering the impact of scarcity or extreme rainfall on rural and urban life.</a:t>
                      </a:r>
                    </a:p>
                  </a:txBody>
                  <a:tcPr/>
                </a:tc>
                <a:tc>
                  <a:txBody>
                    <a:bodyPr/>
                    <a:lstStyle/>
                    <a:p>
                      <a:pPr algn="l">
                        <a:buNone/>
                      </a:pPr>
                      <a:r>
                        <a:rPr lang="en-US" sz="1000"/>
                        <a:t>Employ data preprocessing, outlier analysis, correlation analysis, feature selection, and various ML algorithms (Naive Bayes, Decision Tree, SVM, Random Forest, Logistic Regression)</a:t>
                      </a:r>
                    </a:p>
                  </a:txBody>
                  <a:tcPr/>
                </a:tc>
                <a:tc>
                  <a:txBody>
                    <a:bodyPr/>
                    <a:lstStyle/>
                    <a:p>
                      <a:pPr>
                        <a:buNone/>
                      </a:pPr>
                      <a:r>
                        <a:rPr lang="en-US" sz="1000"/>
                        <a:t>Artificial Neural Network achieves a maximum accuracy of 91%. K-means clustering and PCA examine regional rainfall patterns.</a:t>
                      </a:r>
                    </a:p>
                  </a:txBody>
                  <a:tcPr/>
                </a:tc>
                <a:tc>
                  <a:txBody>
                    <a:bodyPr/>
                    <a:lstStyle/>
                    <a:p>
                      <a:pPr>
                        <a:buNone/>
                      </a:pPr>
                      <a:r>
                        <a:rPr lang="en-US" sz="1200"/>
                        <a:t>Focus on Australian weather data, may have limited generalizability</a:t>
                      </a:r>
                    </a:p>
                  </a:txBody>
                  <a:tcPr/>
                </a:tc>
                <a:tc>
                  <a:txBody>
                    <a:bodyPr/>
                    <a:lstStyle/>
                    <a:p>
                      <a:pPr>
                        <a:buNone/>
                      </a:pPr>
                      <a:r>
                        <a:rPr lang="en-US" sz="1400"/>
                        <a:t>2023</a:t>
                      </a:r>
                    </a:p>
                  </a:txBody>
                  <a:tcPr/>
                </a:tc>
                <a:tc>
                  <a:txBody>
                    <a:bodyPr/>
                    <a:lstStyle/>
                    <a:p>
                      <a:pPr>
                        <a:buNone/>
                      </a:pPr>
                      <a:r>
                        <a:rPr lang="en-US" sz="1200"/>
                        <a:t>Rainfall prediction for improved preparedness</a:t>
                      </a:r>
                    </a:p>
                  </a:txBody>
                  <a:tcPr/>
                </a:tc>
                <a:extLst>
                  <a:ext uri="{0D108BD9-81ED-4DB2-BD59-A6C34878D82A}">
                    <a16:rowId xmlns:a16="http://schemas.microsoft.com/office/drawing/2014/main" val="10001"/>
                  </a:ext>
                </a:extLst>
              </a:tr>
              <a:tr h="1008380">
                <a:tc>
                  <a:txBody>
                    <a:bodyPr/>
                    <a:lstStyle/>
                    <a:p>
                      <a:pPr>
                        <a:buNone/>
                      </a:pPr>
                      <a:r>
                        <a:rPr lang="en-US" sz="1000" b="1"/>
                        <a:t>Solar Power Prediction Using Machine Learning</a:t>
                      </a:r>
                    </a:p>
                  </a:txBody>
                  <a:tcPr/>
                </a:tc>
                <a:tc>
                  <a:txBody>
                    <a:bodyPr/>
                    <a:lstStyle/>
                    <a:p>
                      <a:pPr>
                        <a:buNone/>
                      </a:pPr>
                      <a:r>
                        <a:rPr lang="en-US" sz="1000"/>
                        <a:t>E. Subramanian, M.Mithun Karthik ,G.Prem,Krishna,V.Sugesh Kumar,</a:t>
                      </a:r>
                    </a:p>
                    <a:p>
                      <a:pPr>
                        <a:buNone/>
                      </a:pPr>
                      <a:r>
                        <a:rPr lang="en-US" sz="1000"/>
                        <a:t>D. Vaisnav Prasat</a:t>
                      </a:r>
                    </a:p>
                  </a:txBody>
                  <a:tcPr/>
                </a:tc>
                <a:tc>
                  <a:txBody>
                    <a:bodyPr/>
                    <a:lstStyle/>
                    <a:p>
                      <a:pPr>
                        <a:buNone/>
                      </a:pPr>
                      <a:r>
                        <a:rPr lang="en-US" sz="1000"/>
                        <a:t>Develop a machine learning-based approach for predicting solar power generation with high accuracy.</a:t>
                      </a:r>
                    </a:p>
                  </a:txBody>
                  <a:tcPr/>
                </a:tc>
                <a:tc>
                  <a:txBody>
                    <a:bodyPr/>
                    <a:lstStyle/>
                    <a:p>
                      <a:pPr>
                        <a:buNone/>
                      </a:pPr>
                      <a:r>
                        <a:rPr lang="en-US" sz="1000"/>
                        <a:t>Collect and preprocess high-quality data, select relevant features, and use SVM, Random Forest, and Gradient Boosting for predictions.</a:t>
                      </a:r>
                    </a:p>
                  </a:txBody>
                  <a:tcPr/>
                </a:tc>
                <a:tc>
                  <a:txBody>
                    <a:bodyPr/>
                    <a:lstStyle/>
                    <a:p>
                      <a:pPr>
                        <a:buNone/>
                      </a:pPr>
                      <a:r>
                        <a:rPr lang="en-US" sz="1000"/>
                        <a:t>Achieve a 99% AUC for solar power generation prediction. Improve energy efficiency and reduce costs for energy companies.</a:t>
                      </a:r>
                    </a:p>
                  </a:txBody>
                  <a:tcPr/>
                </a:tc>
                <a:tc>
                  <a:txBody>
                    <a:bodyPr/>
                    <a:lstStyle/>
                    <a:p>
                      <a:pPr>
                        <a:buNone/>
                      </a:pPr>
                      <a:r>
                        <a:rPr lang="en-US" sz="1000"/>
                        <a:t>Limited to solar power generation, may not consider other factors affecting energy production.</a:t>
                      </a:r>
                    </a:p>
                  </a:txBody>
                  <a:tcPr/>
                </a:tc>
                <a:tc>
                  <a:txBody>
                    <a:bodyPr/>
                    <a:lstStyle/>
                    <a:p>
                      <a:pPr>
                        <a:buNone/>
                      </a:pPr>
                      <a:r>
                        <a:rPr lang="en-US" sz="1000"/>
                        <a:t>2021</a:t>
                      </a:r>
                    </a:p>
                  </a:txBody>
                  <a:tcPr/>
                </a:tc>
                <a:tc>
                  <a:txBody>
                    <a:bodyPr/>
                    <a:lstStyle/>
                    <a:p>
                      <a:pPr>
                        <a:buNone/>
                      </a:pPr>
                      <a:r>
                        <a:rPr lang="en-US" sz="1000"/>
                        <a:t>Solar power generation prediction</a:t>
                      </a:r>
                    </a:p>
                  </a:txBody>
                  <a:tcPr/>
                </a:tc>
                <a:extLst>
                  <a:ext uri="{0D108BD9-81ED-4DB2-BD59-A6C34878D82A}">
                    <a16:rowId xmlns:a16="http://schemas.microsoft.com/office/drawing/2014/main" val="10002"/>
                  </a:ext>
                </a:extLst>
              </a:tr>
              <a:tr h="1142365">
                <a:tc>
                  <a:txBody>
                    <a:bodyPr/>
                    <a:lstStyle/>
                    <a:p>
                      <a:pPr>
                        <a:buNone/>
                      </a:pPr>
                      <a:r>
                        <a:rPr lang="en-US" sz="1000"/>
                        <a:t>Prediction of Temperature and Rainfall in Bangladesh</a:t>
                      </a:r>
                    </a:p>
                  </a:txBody>
                  <a:tcPr/>
                </a:tc>
                <a:tc>
                  <a:txBody>
                    <a:bodyPr/>
                    <a:lstStyle/>
                    <a:p>
                      <a:pPr>
                        <a:buNone/>
                      </a:pPr>
                      <a:r>
                        <a:rPr lang="en-US" sz="1000"/>
                        <a:t>Mohammad Mahmudur Rahman Khan ,</a:t>
                      </a:r>
                    </a:p>
                    <a:p>
                      <a:pPr>
                        <a:buNone/>
                      </a:pPr>
                      <a:r>
                        <a:rPr lang="en-US" sz="1000"/>
                        <a:t>Anas Aziz ,Md. Abu Bakr Siddique ,</a:t>
                      </a:r>
                    </a:p>
                    <a:p>
                      <a:pPr>
                        <a:buNone/>
                      </a:pPr>
                      <a:r>
                        <a:rPr lang="en-US" sz="1000"/>
                        <a:t>Ihtyaz Kader Tasawar ,Shadman Sakib ,</a:t>
                      </a:r>
                    </a:p>
                    <a:p>
                      <a:pPr>
                        <a:buNone/>
                      </a:pPr>
                      <a:r>
                        <a:rPr lang="en-US" sz="1000"/>
                        <a:t>Ziad Hossain </a:t>
                      </a:r>
                    </a:p>
                  </a:txBody>
                  <a:tcPr/>
                </a:tc>
                <a:tc>
                  <a:txBody>
                    <a:bodyPr/>
                    <a:lstStyle/>
                    <a:p>
                      <a:pPr>
                        <a:buNone/>
                      </a:pPr>
                      <a:r>
                        <a:rPr lang="en-US" sz="1000"/>
                        <a:t>Implement a Long Short-Term Memory (LSTM) model to forecast monthwise temperature and rainfall in Bangladesh.</a:t>
                      </a:r>
                    </a:p>
                  </a:txBody>
                  <a:tcPr/>
                </a:tc>
                <a:tc>
                  <a:txBody>
                    <a:bodyPr/>
                    <a:lstStyle/>
                    <a:p>
                      <a:pPr>
                        <a:buNone/>
                      </a:pPr>
                      <a:r>
                        <a:rPr lang="en-US" sz="1000"/>
                        <a:t>Analyze 115 years of weather data, use LSTM for forecasting, and assess mean error for temperature and rainfall predictions.</a:t>
                      </a:r>
                    </a:p>
                  </a:txBody>
                  <a:tcPr/>
                </a:tc>
                <a:tc>
                  <a:txBody>
                    <a:bodyPr/>
                    <a:lstStyle/>
                    <a:p>
                      <a:pPr>
                        <a:buNone/>
                      </a:pPr>
                      <a:r>
                        <a:rPr lang="en-US" sz="1000"/>
                        <a:t>LSTM model shows mean error of -0.38°C for temperature and -17.64mm for rainfall predictions.</a:t>
                      </a:r>
                    </a:p>
                  </a:txBody>
                  <a:tcPr/>
                </a:tc>
                <a:tc>
                  <a:txBody>
                    <a:bodyPr/>
                    <a:lstStyle/>
                    <a:p>
                      <a:pPr>
                        <a:buNone/>
                      </a:pPr>
                      <a:r>
                        <a:rPr lang="en-US" sz="1000"/>
                        <a:t>Focus on historical data (1901-2015), may not capture recent climate changes</a:t>
                      </a:r>
                    </a:p>
                  </a:txBody>
                  <a:tcPr/>
                </a:tc>
                <a:tc>
                  <a:txBody>
                    <a:bodyPr/>
                    <a:lstStyle/>
                    <a:p>
                      <a:pPr>
                        <a:buNone/>
                      </a:pPr>
                      <a:r>
                        <a:rPr lang="en-US" sz="1000"/>
                        <a:t>2019</a:t>
                      </a:r>
                    </a:p>
                  </a:txBody>
                  <a:tcPr/>
                </a:tc>
                <a:tc>
                  <a:txBody>
                    <a:bodyPr/>
                    <a:lstStyle/>
                    <a:p>
                      <a:pPr>
                        <a:buNone/>
                      </a:pPr>
                      <a:r>
                        <a:rPr lang="en-US" sz="1000"/>
                        <a:t>Temperature and rainfall prediction in Bangladesh</a:t>
                      </a:r>
                    </a:p>
                  </a:txBody>
                  <a:tcPr/>
                </a:tc>
                <a:extLst>
                  <a:ext uri="{0D108BD9-81ED-4DB2-BD59-A6C34878D82A}">
                    <a16:rowId xmlns:a16="http://schemas.microsoft.com/office/drawing/2014/main" val="10003"/>
                  </a:ext>
                </a:extLst>
              </a:tr>
              <a:tr h="1007110">
                <a:tc>
                  <a:txBody>
                    <a:bodyPr/>
                    <a:lstStyle/>
                    <a:p>
                      <a:pPr>
                        <a:buNone/>
                      </a:pPr>
                      <a:r>
                        <a:rPr lang="en-US" sz="1000"/>
                        <a:t>Standardizatio-n Of Rainfall Prediction In Bangladesh</a:t>
                      </a:r>
                    </a:p>
                  </a:txBody>
                  <a:tcPr/>
                </a:tc>
                <a:tc>
                  <a:txBody>
                    <a:bodyPr/>
                    <a:lstStyle/>
                    <a:p>
                      <a:pPr>
                        <a:buNone/>
                      </a:pPr>
                      <a:r>
                        <a:rPr lang="en-US" sz="1000"/>
                        <a:t>Nushrat Jahan Ria ,Jannatul Ferdous Ani ,Mirajul Islam ,Abu Kaisar Mohammad Masum </a:t>
                      </a:r>
                    </a:p>
                  </a:txBody>
                  <a:tcPr/>
                </a:tc>
                <a:tc>
                  <a:txBody>
                    <a:bodyPr/>
                    <a:lstStyle/>
                    <a:p>
                      <a:pPr>
                        <a:buNone/>
                      </a:pPr>
                      <a:r>
                        <a:rPr lang="en-US" sz="1000"/>
                        <a:t>Develop a rain prediction model using Machine Learning and evaluate multiple models.</a:t>
                      </a:r>
                    </a:p>
                  </a:txBody>
                  <a:tcPr/>
                </a:tc>
                <a:tc>
                  <a:txBody>
                    <a:bodyPr/>
                    <a:lstStyle/>
                    <a:p>
                      <a:pPr>
                        <a:buNone/>
                      </a:pPr>
                      <a:r>
                        <a:rPr lang="en-US" sz="1000"/>
                        <a:t>Use a dataset from Bangladesh Jatiyo Tottho Batayon, train and validate models (Random Forest, among others), and assess performance.</a:t>
                      </a:r>
                    </a:p>
                  </a:txBody>
                  <a:tcPr/>
                </a:tc>
                <a:tc>
                  <a:txBody>
                    <a:bodyPr/>
                    <a:lstStyle/>
                    <a:p>
                      <a:pPr>
                        <a:buNone/>
                      </a:pPr>
                      <a:r>
                        <a:rPr lang="en-US" sz="1000"/>
                        <a:t>Random Forest classifier provides the most accurate rainfall predictions, achieving higher Accuracy, Recall, Precision, and F1 Score.</a:t>
                      </a:r>
                    </a:p>
                  </a:txBody>
                  <a:tcPr/>
                </a:tc>
                <a:tc>
                  <a:txBody>
                    <a:bodyPr/>
                    <a:lstStyle/>
                    <a:p>
                      <a:pPr>
                        <a:buNone/>
                      </a:pPr>
                      <a:r>
                        <a:rPr lang="en-US" sz="1000"/>
                        <a:t>Limited to data from Bangladesh Jatiyo Tottho Batayon, may not represent the entire country.</a:t>
                      </a:r>
                    </a:p>
                  </a:txBody>
                  <a:tcPr/>
                </a:tc>
                <a:tc>
                  <a:txBody>
                    <a:bodyPr/>
                    <a:lstStyle/>
                    <a:p>
                      <a:pPr>
                        <a:buNone/>
                      </a:pPr>
                      <a:r>
                        <a:rPr lang="en-US" sz="1000"/>
                        <a:t>2020</a:t>
                      </a:r>
                    </a:p>
                  </a:txBody>
                  <a:tcPr/>
                </a:tc>
                <a:tc>
                  <a:txBody>
                    <a:bodyPr/>
                    <a:lstStyle/>
                    <a:p>
                      <a:pPr>
                        <a:buNone/>
                      </a:pPr>
                      <a:r>
                        <a:rPr lang="en-US" sz="1000"/>
                        <a:t>Rainfall prediction using Machine Learning</a:t>
                      </a:r>
                    </a:p>
                  </a:txBody>
                  <a:tcPr/>
                </a:tc>
                <a:extLst>
                  <a:ext uri="{0D108BD9-81ED-4DB2-BD59-A6C34878D82A}">
                    <a16:rowId xmlns:a16="http://schemas.microsoft.com/office/drawing/2014/main" val="10004"/>
                  </a:ext>
                </a:extLst>
              </a:tr>
              <a:tr h="1158875">
                <a:tc>
                  <a:txBody>
                    <a:bodyPr/>
                    <a:lstStyle/>
                    <a:p>
                      <a:pPr>
                        <a:buNone/>
                      </a:pPr>
                      <a:r>
                        <a:rPr lang="en-US" sz="1000"/>
                        <a:t>Machine Learning Model on Rainfall - A Predicted Approach for Bangladesh</a:t>
                      </a:r>
                    </a:p>
                  </a:txBody>
                  <a:tcPr/>
                </a:tc>
                <a:tc>
                  <a:txBody>
                    <a:bodyPr/>
                    <a:lstStyle/>
                    <a:p>
                      <a:pPr>
                        <a:buNone/>
                      </a:pPr>
                      <a:r>
                        <a:rPr lang="en-US" sz="1000"/>
                        <a:t>Yousuf Zaman,Suman Ahmed ,Mohammad Moniruzzaman ,</a:t>
                      </a:r>
                    </a:p>
                    <a:p>
                      <a:pPr>
                        <a:buNone/>
                      </a:pPr>
                      <a:r>
                        <a:rPr lang="en-US" sz="1000"/>
                        <a:t>Novia Nurain </a:t>
                      </a:r>
                    </a:p>
                  </a:txBody>
                  <a:tcPr/>
                </a:tc>
                <a:tc>
                  <a:txBody>
                    <a:bodyPr/>
                    <a:lstStyle/>
                    <a:p>
                      <a:pPr>
                        <a:buNone/>
                      </a:pPr>
                      <a:r>
                        <a:rPr lang="en-US" sz="1000"/>
                        <a:t>Develop machine learning models for long-term rainfall prediction in Bangladesh divisions and districts.</a:t>
                      </a:r>
                    </a:p>
                  </a:txBody>
                  <a:tcPr/>
                </a:tc>
                <a:tc>
                  <a:txBody>
                    <a:bodyPr/>
                    <a:lstStyle/>
                    <a:p>
                      <a:pPr>
                        <a:buNone/>
                      </a:pPr>
                      <a:r>
                        <a:rPr lang="en-US" sz="1000" dirty="0"/>
                        <a:t>Use regression analysis algorithms (Linear Regression, Random Forest Regression) and classification algorithms (Naive Bayes, Decision Tree, Random Forest).</a:t>
                      </a:r>
                    </a:p>
                  </a:txBody>
                  <a:tcPr/>
                </a:tc>
                <a:tc>
                  <a:txBody>
                    <a:bodyPr/>
                    <a:lstStyle/>
                    <a:p>
                      <a:pPr>
                        <a:buNone/>
                      </a:pPr>
                      <a:r>
                        <a:rPr lang="en-US" sz="1000"/>
                        <a:t>Models predict rainfall in advance with accuracy above 65%. Apache Spark library is used for machine learning in Scala.</a:t>
                      </a:r>
                    </a:p>
                  </a:txBody>
                  <a:tcPr/>
                </a:tc>
                <a:tc>
                  <a:txBody>
                    <a:bodyPr/>
                    <a:lstStyle/>
                    <a:p>
                      <a:pPr>
                        <a:buNone/>
                      </a:pPr>
                      <a:r>
                        <a:rPr lang="en-US" sz="1000"/>
                        <a:t>Limited to specific regions in Bangladesh, may not generalize to the entire country.</a:t>
                      </a:r>
                    </a:p>
                  </a:txBody>
                  <a:tcPr/>
                </a:tc>
                <a:tc>
                  <a:txBody>
                    <a:bodyPr/>
                    <a:lstStyle/>
                    <a:p>
                      <a:pPr>
                        <a:buNone/>
                      </a:pPr>
                      <a:r>
                        <a:rPr lang="en-US" sz="1000"/>
                        <a:t>2022</a:t>
                      </a:r>
                    </a:p>
                  </a:txBody>
                  <a:tcPr/>
                </a:tc>
                <a:tc>
                  <a:txBody>
                    <a:bodyPr/>
                    <a:lstStyle/>
                    <a:p>
                      <a:pPr>
                        <a:buNone/>
                      </a:pPr>
                      <a:r>
                        <a:rPr lang="en-US" sz="1000"/>
                        <a:t>Long-term rainfall prediction in Bangladesh</a:t>
                      </a:r>
                    </a:p>
                  </a:txBody>
                  <a:tcPr/>
                </a:tc>
                <a:extLst>
                  <a:ext uri="{0D108BD9-81ED-4DB2-BD59-A6C34878D82A}">
                    <a16:rowId xmlns:a16="http://schemas.microsoft.com/office/drawing/2014/main" val="10005"/>
                  </a:ext>
                </a:extLst>
              </a:tr>
              <a:tr h="1321435">
                <a:tc>
                  <a:txBody>
                    <a:bodyPr/>
                    <a:lstStyle/>
                    <a:p>
                      <a:pPr>
                        <a:buNone/>
                      </a:pPr>
                      <a:r>
                        <a:rPr lang="en-US" sz="1000"/>
                        <a:t>Machine Learning Methods in Weather and Climate Applications: A Survey</a:t>
                      </a:r>
                    </a:p>
                  </a:txBody>
                  <a:tcPr/>
                </a:tc>
                <a:tc>
                  <a:txBody>
                    <a:bodyPr/>
                    <a:lstStyle/>
                    <a:p>
                      <a:pPr>
                        <a:buNone/>
                      </a:pPr>
                      <a:r>
                        <a:rPr lang="en-US" sz="1000"/>
                        <a:t>Liuyi Chen1, Bocheng Han1, Xuesong Wang2, Jiazhen Zhao3, Wenke Yang1and Zhengyi Yan</a:t>
                      </a:r>
                    </a:p>
                  </a:txBody>
                  <a:tcPr/>
                </a:tc>
                <a:tc>
                  <a:txBody>
                    <a:bodyPr/>
                    <a:lstStyle/>
                    <a:p>
                      <a:pPr>
                        <a:buNone/>
                      </a:pPr>
                      <a:r>
                        <a:rPr lang="en-US" sz="1000"/>
                        <a:t>Survey machine learning applications in weather and climate prediction, highlighting promising techniques.</a:t>
                      </a:r>
                    </a:p>
                  </a:txBody>
                  <a:tcPr/>
                </a:tc>
                <a:tc>
                  <a:txBody>
                    <a:bodyPr/>
                    <a:lstStyle/>
                    <a:p>
                      <a:pPr>
                        <a:buNone/>
                      </a:pPr>
                      <a:r>
                        <a:rPr lang="en-US" sz="1000"/>
                        <a:t>Review more than 20 methods, pinpoint eight techniques with promise, and assess ML capabilities in short-term weather and medium-to-long-term climate forecasting.</a:t>
                      </a:r>
                    </a:p>
                  </a:txBody>
                  <a:tcPr/>
                </a:tc>
                <a:tc>
                  <a:txBody>
                    <a:bodyPr/>
                    <a:lstStyle/>
                    <a:p>
                      <a:pPr>
                        <a:buNone/>
                      </a:pPr>
                      <a:r>
                        <a:rPr lang="en-US" sz="1000"/>
                        <a:t>ML shows significant capabilities in short-term weather prediction, but limited application in medium-to-long-term climate forecasting.</a:t>
                      </a:r>
                    </a:p>
                  </a:txBody>
                  <a:tcPr/>
                </a:tc>
                <a:tc>
                  <a:txBody>
                    <a:bodyPr/>
                    <a:lstStyle/>
                    <a:p>
                      <a:pPr>
                        <a:buNone/>
                      </a:pPr>
                      <a:r>
                        <a:rPr lang="en-US" sz="1000"/>
                        <a:t>General limitations of machine learning in climate forecasting due to intricate variables and data limitations.</a:t>
                      </a:r>
                    </a:p>
                  </a:txBody>
                  <a:tcPr/>
                </a:tc>
                <a:tc>
                  <a:txBody>
                    <a:bodyPr/>
                    <a:lstStyle/>
                    <a:p>
                      <a:pPr>
                        <a:buNone/>
                      </a:pPr>
                      <a:r>
                        <a:rPr lang="en-US" sz="1000"/>
                        <a:t>2020</a:t>
                      </a:r>
                    </a:p>
                  </a:txBody>
                  <a:tcPr/>
                </a:tc>
                <a:tc>
                  <a:txBody>
                    <a:bodyPr/>
                    <a:lstStyle/>
                    <a:p>
                      <a:pPr>
                        <a:buNone/>
                      </a:pPr>
                      <a:r>
                        <a:rPr lang="en-US" sz="1000"/>
                        <a:t>Survey of machine learning applications in weather and climate prediction</a:t>
                      </a:r>
                    </a:p>
                  </a:txBody>
                  <a:tcPr/>
                </a:tc>
                <a:extLst>
                  <a:ext uri="{0D108BD9-81ED-4DB2-BD59-A6C34878D82A}">
                    <a16:rowId xmlns:a16="http://schemas.microsoft.com/office/drawing/2014/main" val="10006"/>
                  </a:ext>
                </a:extLst>
              </a:tr>
              <a:tr h="0">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extLst>
                  <a:ext uri="{0D108BD9-81ED-4DB2-BD59-A6C34878D82A}">
                    <a16:rowId xmlns:a16="http://schemas.microsoft.com/office/drawing/2014/main" val="10007"/>
                  </a:ext>
                </a:extLst>
              </a:tr>
              <a:tr h="370840">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dirty="0"/>
                    </a:p>
                  </a:txBody>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6410" y="635"/>
            <a:ext cx="11373485" cy="1005840"/>
          </a:xfrm>
        </p:spPr>
        <p:txBody>
          <a:bodyPr/>
          <a:lstStyle/>
          <a:p>
            <a:r>
              <a:rPr lang="en-US" sz="2800">
                <a:latin typeface="Arial" panose="020B0604020202020204" pitchFamily="34" charset="0"/>
                <a:cs typeface="Arial" panose="020B0604020202020204" pitchFamily="34" charset="0"/>
                <a:sym typeface="+mn-ea"/>
              </a:rPr>
              <a:t>System Design(part A)</a:t>
            </a:r>
            <a:endParaRPr lang="ru-RU" sz="2800" dirty="0">
              <a:latin typeface="Arial" panose="020B0604020202020204" pitchFamily="34" charset="0"/>
              <a:cs typeface="Arial" panose="020B0604020202020204" pitchFamily="34" charset="0"/>
            </a:endParaRPr>
          </a:p>
        </p:txBody>
      </p:sp>
      <p:sp>
        <p:nvSpPr>
          <p:cNvPr id="4" name="Text Box 3"/>
          <p:cNvSpPr txBox="1"/>
          <p:nvPr/>
        </p:nvSpPr>
        <p:spPr>
          <a:xfrm>
            <a:off x="486410" y="1218565"/>
            <a:ext cx="6963410" cy="5631180"/>
          </a:xfrm>
          <a:prstGeom prst="rect">
            <a:avLst/>
          </a:prstGeom>
          <a:noFill/>
        </p:spPr>
        <p:txBody>
          <a:bodyPr wrap="square" rtlCol="0">
            <a:spAutoFit/>
          </a:bodyPr>
          <a:lstStyle/>
          <a:p>
            <a:pPr algn="just"/>
            <a:r>
              <a:rPr lang="en-US" b="1" dirty="0"/>
              <a:t>1.Data Origin:</a:t>
            </a:r>
          </a:p>
          <a:p>
            <a:pPr marL="285750" indent="-285750" algn="just">
              <a:buFont typeface="Wingdings" panose="05000000000000000000" charset="0"/>
              <a:buChar char="ü"/>
            </a:pPr>
            <a:r>
              <a:rPr lang="en-US" dirty="0"/>
              <a:t>Bangladesh Climate Database sourced from data.gov.bd.</a:t>
            </a:r>
          </a:p>
          <a:p>
            <a:pPr marL="285750" indent="-285750" algn="just">
              <a:buFont typeface="Wingdings" panose="05000000000000000000" charset="0"/>
              <a:buChar char="ü"/>
            </a:pPr>
            <a:r>
              <a:rPr lang="en-US" dirty="0"/>
              <a:t>Government repository for climate-related data covering various </a:t>
            </a:r>
            <a:r>
              <a:rPr lang="en-US" dirty="0">
                <a:sym typeface="+mn-ea"/>
              </a:rPr>
              <a:t>meteorological parameters</a:t>
            </a:r>
            <a:endParaRPr lang="en-US" dirty="0"/>
          </a:p>
          <a:p>
            <a:r>
              <a:rPr lang="en-US" b="1" dirty="0"/>
              <a:t>Data Collection and Preprocessing:</a:t>
            </a:r>
          </a:p>
          <a:p>
            <a:pPr marL="285750" indent="-285750" algn="just">
              <a:buFont typeface="Wingdings" panose="05000000000000000000" charset="0"/>
              <a:buChar char="ü"/>
            </a:pPr>
            <a:r>
              <a:rPr lang="en-US" dirty="0">
                <a:sym typeface="+mn-ea"/>
              </a:rPr>
              <a:t>Compilation of historical weather data from meteorological stations across Bangladesh.</a:t>
            </a:r>
            <a:endParaRPr lang="en-US" b="1" dirty="0"/>
          </a:p>
          <a:p>
            <a:pPr marL="285750" indent="-285750" algn="just">
              <a:buFont typeface="Wingdings" panose="05000000000000000000" charset="0"/>
              <a:buChar char="ü"/>
            </a:pPr>
            <a:r>
              <a:rPr lang="en-US" dirty="0"/>
              <a:t>Historical weather data (rainfall, sunshine, etc.) collected from various stations in Bangladesh.</a:t>
            </a:r>
          </a:p>
          <a:p>
            <a:pPr marL="285750" indent="-285750" algn="just">
              <a:buFont typeface="Wingdings" panose="05000000000000000000" charset="0"/>
              <a:buChar char="ü"/>
            </a:pPr>
            <a:r>
              <a:rPr lang="en-US" dirty="0"/>
              <a:t>Observations recorded at regular intervals (daily, monthly, yearly) for multiple weather variables.</a:t>
            </a:r>
          </a:p>
          <a:p>
            <a:pPr marL="285750" indent="-285750" algn="just">
              <a:buFont typeface="Wingdings" panose="05000000000000000000" charset="0"/>
              <a:buChar char="ü"/>
            </a:pPr>
            <a:r>
              <a:rPr lang="en-US" dirty="0"/>
              <a:t>Data preprocessing steps include filtering out invalid dates and creating datetime indices for the Data Frame.</a:t>
            </a:r>
          </a:p>
          <a:p>
            <a:pPr marL="285750" indent="-285750"/>
            <a:r>
              <a:rPr lang="en-US" b="1" dirty="0"/>
              <a:t>2.Feature Engineering:</a:t>
            </a:r>
          </a:p>
          <a:p>
            <a:pPr marL="285750" indent="-285750" algn="just">
              <a:buFont typeface="Wingdings" panose="05000000000000000000" charset="0"/>
              <a:buChar char="ü"/>
            </a:pPr>
            <a:r>
              <a:rPr lang="en-US" dirty="0"/>
              <a:t>Extract relevant features from the dataset, such as day of the month, day of the year, etc.</a:t>
            </a:r>
          </a:p>
          <a:p>
            <a:pPr marL="285750" indent="-285750" algn="just">
              <a:buFont typeface="Wingdings" panose="05000000000000000000" charset="0"/>
              <a:buChar char="ü"/>
            </a:pPr>
            <a:r>
              <a:rPr lang="en-US" dirty="0"/>
              <a:t>Feature selection techniques employed to identify the most influential variables for weather prediction.</a:t>
            </a:r>
          </a:p>
          <a:p>
            <a:pPr marL="285750" indent="-285750"/>
            <a:endParaRPr lang="en-US" b="1" dirty="0"/>
          </a:p>
          <a:p>
            <a:endParaRPr lang="en-US" dirty="0"/>
          </a:p>
        </p:txBody>
      </p:sp>
      <p:pic>
        <p:nvPicPr>
          <p:cNvPr id="17" name="Content Placeholder 16" descr="graph"/>
          <p:cNvPicPr>
            <a:picLocks noGrp="1" noChangeAspect="1"/>
          </p:cNvPicPr>
          <p:nvPr>
            <p:ph idx="1"/>
          </p:nvPr>
        </p:nvPicPr>
        <p:blipFill>
          <a:blip r:embed="rId2"/>
          <a:stretch>
            <a:fillRect/>
          </a:stretch>
        </p:blipFill>
        <p:spPr>
          <a:xfrm>
            <a:off x="7660640" y="1109345"/>
            <a:ext cx="4199255" cy="5273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4170680" cy="4351020"/>
          </a:xfrm>
        </p:spPr>
        <p:txBody>
          <a:bodyPr/>
          <a:lstStyle/>
          <a:p>
            <a:r>
              <a:rPr lang="en-US" sz="1800" b="1">
                <a:sym typeface="+mn-ea"/>
              </a:rPr>
              <a:t>3.Model Training and Evaluation:</a:t>
            </a:r>
            <a:endParaRPr lang="en-US" sz="1800" b="1"/>
          </a:p>
          <a:p>
            <a:pPr marL="285750" indent="-285750" algn="just">
              <a:buFont typeface="Wingdings" panose="05000000000000000000" charset="0"/>
              <a:buChar char="ü"/>
            </a:pPr>
            <a:r>
              <a:rPr lang="en-US" sz="1800">
                <a:sym typeface="+mn-ea"/>
              </a:rPr>
              <a:t>Several machine learning models are trained on the preprocessed data, including:</a:t>
            </a:r>
            <a:endParaRPr lang="en-US" sz="1800"/>
          </a:p>
          <a:p>
            <a:pPr marL="285750" indent="-285750" algn="just">
              <a:buFont typeface="Wingdings" panose="05000000000000000000" charset="0"/>
              <a:buChar char="ü"/>
            </a:pPr>
            <a:r>
              <a:rPr lang="en-US" sz="1800">
                <a:sym typeface="+mn-ea"/>
              </a:rPr>
              <a:t>Support Vector Regression (SVR)</a:t>
            </a:r>
            <a:endParaRPr lang="en-US" sz="1800"/>
          </a:p>
          <a:p>
            <a:pPr marL="285750" indent="-285750" algn="just">
              <a:buFont typeface="Wingdings" panose="05000000000000000000" charset="0"/>
              <a:buChar char="ü"/>
            </a:pPr>
            <a:r>
              <a:rPr lang="en-US" sz="1800">
                <a:sym typeface="+mn-ea"/>
              </a:rPr>
              <a:t>K-Nearest Neighbors (KNN)</a:t>
            </a:r>
            <a:endParaRPr lang="en-US" sz="1800"/>
          </a:p>
          <a:p>
            <a:pPr marL="285750" indent="-285750" algn="just">
              <a:buFont typeface="Wingdings" panose="05000000000000000000" charset="0"/>
              <a:buChar char="ü"/>
            </a:pPr>
            <a:r>
              <a:rPr lang="en-US" sz="1800">
                <a:sym typeface="+mn-ea"/>
              </a:rPr>
              <a:t>Multi-Layer Perceptron (MLP) Classifier</a:t>
            </a:r>
            <a:endParaRPr lang="en-US" sz="1800"/>
          </a:p>
          <a:p>
            <a:pPr marL="285750" indent="-285750" algn="just">
              <a:buFont typeface="Wingdings" panose="05000000000000000000" charset="0"/>
              <a:buChar char="ü"/>
            </a:pPr>
            <a:r>
              <a:rPr lang="en-US" sz="1800">
                <a:sym typeface="+mn-ea"/>
              </a:rPr>
              <a:t>Models are evaluated using appropriate metrics such as Mean Squared Error (MSE) and visual inspection of actual vs. predicted values.</a:t>
            </a:r>
            <a:endParaRPr lang="en-US" sz="1800"/>
          </a:p>
          <a:p>
            <a:endParaRPr lang="en-US" sz="1800"/>
          </a:p>
        </p:txBody>
      </p:sp>
      <p:pic>
        <p:nvPicPr>
          <p:cNvPr id="8" name="Content Placeholder 7" descr="graph2.drawio"/>
          <p:cNvPicPr>
            <a:picLocks noGrp="1" noChangeAspect="1"/>
          </p:cNvPicPr>
          <p:nvPr>
            <p:ph sz="half" idx="2"/>
          </p:nvPr>
        </p:nvPicPr>
        <p:blipFill>
          <a:blip r:embed="rId2"/>
          <a:stretch>
            <a:fillRect/>
          </a:stretch>
        </p:blipFill>
        <p:spPr>
          <a:xfrm>
            <a:off x="6021705" y="1251585"/>
            <a:ext cx="4478020" cy="4925695"/>
          </a:xfrm>
          <a:prstGeom prst="rect">
            <a:avLst/>
          </a:prstGeom>
        </p:spPr>
      </p:pic>
      <p:pic>
        <p:nvPicPr>
          <p:cNvPr id="11" name="Picture 10"/>
          <p:cNvPicPr>
            <a:picLocks noChangeAspect="1"/>
          </p:cNvPicPr>
          <p:nvPr/>
        </p:nvPicPr>
        <p:blipFill>
          <a:blip r:embed="rId3"/>
          <a:stretch>
            <a:fillRect/>
          </a:stretch>
        </p:blipFill>
        <p:spPr>
          <a:xfrm>
            <a:off x="10734675" y="0"/>
            <a:ext cx="1457325" cy="6858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55015" y="978535"/>
            <a:ext cx="9366885" cy="5662295"/>
          </a:xfrm>
          <a:prstGeom prst="rect">
            <a:avLst/>
          </a:prstGeom>
          <a:noFill/>
        </p:spPr>
        <p:txBody>
          <a:bodyPr wrap="square" rtlCol="0">
            <a:noAutofit/>
          </a:bodyPr>
          <a:lstStyle/>
          <a:p>
            <a:pPr indent="0">
              <a:buFont typeface="Wingdings" panose="05000000000000000000" charset="0"/>
              <a:buNone/>
            </a:pPr>
            <a:r>
              <a:rPr lang="en-US" sz="2400" b="1">
                <a:solidFill>
                  <a:schemeClr val="bg2">
                    <a:lumMod val="10000"/>
                  </a:schemeClr>
                </a:solidFill>
                <a:latin typeface="Roboto" charset="0"/>
                <a:cs typeface="Roboto" charset="0"/>
                <a:sym typeface="+mn-ea"/>
              </a:rPr>
              <a:t>Weather Prediction Application Development:</a:t>
            </a:r>
          </a:p>
          <a:p>
            <a:pPr indent="0">
              <a:buFont typeface="Wingdings" panose="05000000000000000000" charset="0"/>
              <a:buNone/>
            </a:pPr>
            <a:endParaRPr lang="en-US" sz="2000">
              <a:latin typeface="Roboto" charset="0"/>
              <a:cs typeface="Roboto" charset="0"/>
              <a:sym typeface="+mn-ea"/>
            </a:endParaRPr>
          </a:p>
          <a:p>
            <a:pPr marL="342900" indent="-342900">
              <a:buFont typeface="Wingdings" panose="05000000000000000000" charset="0"/>
              <a:buChar char="ü"/>
            </a:pPr>
            <a:r>
              <a:rPr lang="en-US" sz="2000">
                <a:latin typeface="Roboto" charset="0"/>
                <a:cs typeface="Roboto" charset="0"/>
                <a:sym typeface="+mn-ea"/>
              </a:rPr>
              <a:t>Developed a web application for real-time weather </a:t>
            </a:r>
          </a:p>
          <a:p>
            <a:pPr indent="0">
              <a:buFont typeface="Wingdings" panose="05000000000000000000" charset="0"/>
              <a:buNone/>
            </a:pPr>
            <a:r>
              <a:rPr lang="en-US" sz="2000">
                <a:latin typeface="Roboto" charset="0"/>
                <a:cs typeface="Roboto" charset="0"/>
                <a:sym typeface="+mn-ea"/>
              </a:rPr>
              <a:t>predictions using ML models.</a:t>
            </a:r>
          </a:p>
          <a:p>
            <a:pPr marL="342900" indent="-342900">
              <a:buFont typeface="Wingdings" panose="05000000000000000000" charset="0"/>
              <a:buChar char="ü"/>
            </a:pPr>
            <a:r>
              <a:rPr lang="en-US" sz="2000">
                <a:latin typeface="Roboto" charset="0"/>
                <a:cs typeface="Roboto" charset="0"/>
                <a:sym typeface="+mn-ea"/>
              </a:rPr>
              <a:t>Created a user-friendly interface for forecasts.</a:t>
            </a:r>
          </a:p>
          <a:p>
            <a:pPr marL="342900" indent="-342900">
              <a:buFont typeface="Wingdings" panose="05000000000000000000" charset="0"/>
              <a:buChar char="ü"/>
            </a:pPr>
            <a:r>
              <a:rPr lang="en-US" sz="2000">
                <a:latin typeface="Roboto" charset="0"/>
                <a:cs typeface="Roboto" charset="0"/>
                <a:sym typeface="+mn-ea"/>
              </a:rPr>
              <a:t>Integrated ML models for accurate predictions.</a:t>
            </a:r>
          </a:p>
          <a:p>
            <a:pPr marL="342900" indent="-342900">
              <a:buFont typeface="Wingdings" panose="05000000000000000000" charset="0"/>
              <a:buChar char="ü"/>
            </a:pPr>
            <a:r>
              <a:rPr lang="en-US" sz="2000">
                <a:latin typeface="Roboto" charset="0"/>
                <a:cs typeface="Roboto" charset="0"/>
                <a:sym typeface="+mn-ea"/>
              </a:rPr>
              <a:t>Ensured real-time data integration and accessibility.</a:t>
            </a:r>
          </a:p>
          <a:p>
            <a:pPr marL="342900" indent="-342900">
              <a:buFont typeface="Wingdings" panose="05000000000000000000" charset="0"/>
              <a:buChar char="ü"/>
            </a:pPr>
            <a:endParaRPr lang="en-US" sz="2000">
              <a:latin typeface="Roboto" charset="0"/>
              <a:cs typeface="Roboto" charset="0"/>
              <a:sym typeface="+mn-ea"/>
            </a:endParaRPr>
          </a:p>
          <a:p>
            <a:pPr indent="0">
              <a:buFont typeface="Wingdings" panose="05000000000000000000" charset="0"/>
              <a:buNone/>
            </a:pPr>
            <a:endParaRPr lang="en-US" sz="2000">
              <a:latin typeface="Roboto" charset="0"/>
              <a:cs typeface="Roboto" charset="0"/>
              <a:sym typeface="+mn-ea"/>
            </a:endParaRPr>
          </a:p>
          <a:p>
            <a:pPr indent="0">
              <a:buFont typeface="Wingdings" panose="05000000000000000000" charset="0"/>
              <a:buNone/>
            </a:pPr>
            <a:r>
              <a:rPr lang="en-US" sz="2400" b="1">
                <a:solidFill>
                  <a:schemeClr val="bg2">
                    <a:lumMod val="10000"/>
                  </a:schemeClr>
                </a:solidFill>
                <a:latin typeface="Roboto" charset="0"/>
                <a:ea typeface="Roboto" panose="02000000000000000000"/>
                <a:cs typeface="Roboto" charset="0"/>
                <a:sym typeface="Roboto" panose="02000000000000000000"/>
              </a:rPr>
              <a:t>User Interface (UI)</a:t>
            </a:r>
            <a:endParaRPr sz="2400" b="1">
              <a:solidFill>
                <a:schemeClr val="bg2">
                  <a:lumMod val="10000"/>
                </a:schemeClr>
              </a:solidFill>
              <a:latin typeface="Roboto" charset="0"/>
              <a:ea typeface="Roboto" panose="02000000000000000000"/>
              <a:cs typeface="Roboto" charset="0"/>
              <a:sym typeface="Roboto" panose="02000000000000000000"/>
            </a:endParaRPr>
          </a:p>
          <a:p>
            <a:pPr marL="457200" lvl="0" indent="-342900" algn="l" rtl="0">
              <a:lnSpc>
                <a:spcPct val="115000"/>
              </a:lnSpc>
              <a:spcBef>
                <a:spcPts val="400"/>
              </a:spcBef>
              <a:spcAft>
                <a:spcPts val="0"/>
              </a:spcAft>
              <a:buClr>
                <a:schemeClr val="accent6"/>
              </a:buClr>
              <a:buSzPts val="1800"/>
              <a:buFont typeface="Wingdings" panose="05000000000000000000" charset="0"/>
              <a:buChar char="ü"/>
            </a:pPr>
            <a:r>
              <a:rPr lang="en-US" sz="2000">
                <a:solidFill>
                  <a:schemeClr val="bg2">
                    <a:lumMod val="10000"/>
                  </a:schemeClr>
                </a:solidFill>
                <a:latin typeface="Roboto" charset="0"/>
                <a:ea typeface="Roboto" panose="02000000000000000000"/>
                <a:cs typeface="Roboto" charset="0"/>
                <a:sym typeface="Roboto" panose="02000000000000000000"/>
              </a:rPr>
              <a:t>Interactive Web App: User-friendly interface for analysis.</a:t>
            </a:r>
            <a:endParaRPr sz="2000">
              <a:solidFill>
                <a:schemeClr val="bg2">
                  <a:lumMod val="10000"/>
                </a:schemeClr>
              </a:solidFill>
              <a:latin typeface="Roboto" charset="0"/>
              <a:ea typeface="Roboto" panose="02000000000000000000"/>
              <a:cs typeface="Roboto" charset="0"/>
              <a:sym typeface="Roboto" panose="02000000000000000000"/>
            </a:endParaRPr>
          </a:p>
          <a:p>
            <a:pPr marL="457200" lvl="0" indent="-342900" algn="l" rtl="0">
              <a:lnSpc>
                <a:spcPct val="115000"/>
              </a:lnSpc>
              <a:spcBef>
                <a:spcPts val="0"/>
              </a:spcBef>
              <a:spcAft>
                <a:spcPts val="0"/>
              </a:spcAft>
              <a:buClr>
                <a:schemeClr val="accent6"/>
              </a:buClr>
              <a:buSzPts val="1800"/>
              <a:buFont typeface="Wingdings" panose="05000000000000000000" charset="0"/>
              <a:buChar char="ü"/>
            </a:pPr>
            <a:r>
              <a:rPr lang="en-US" sz="2000">
                <a:solidFill>
                  <a:schemeClr val="bg2">
                    <a:lumMod val="10000"/>
                  </a:schemeClr>
                </a:solidFill>
                <a:latin typeface="Roboto" charset="0"/>
                <a:ea typeface="Roboto" panose="02000000000000000000"/>
                <a:cs typeface="Roboto" charset="0"/>
                <a:sym typeface="Roboto" panose="02000000000000000000"/>
              </a:rPr>
              <a:t>User Selection: Choose specific chat participants for analysis.</a:t>
            </a:r>
            <a:endParaRPr sz="2000">
              <a:solidFill>
                <a:schemeClr val="bg2">
                  <a:lumMod val="10000"/>
                </a:schemeClr>
              </a:solidFill>
              <a:latin typeface="Roboto" charset="0"/>
              <a:ea typeface="Roboto" panose="02000000000000000000"/>
              <a:cs typeface="Roboto" charset="0"/>
              <a:sym typeface="Roboto" panose="02000000000000000000"/>
            </a:endParaRPr>
          </a:p>
          <a:p>
            <a:pPr marL="457200" lvl="0" indent="-342900" algn="l" rtl="0">
              <a:lnSpc>
                <a:spcPct val="115000"/>
              </a:lnSpc>
              <a:spcBef>
                <a:spcPts val="0"/>
              </a:spcBef>
              <a:spcAft>
                <a:spcPts val="0"/>
              </a:spcAft>
              <a:buClr>
                <a:schemeClr val="accent6"/>
              </a:buClr>
              <a:buSzPts val="1800"/>
              <a:buFont typeface="Wingdings" panose="05000000000000000000" charset="0"/>
              <a:buChar char="ü"/>
            </a:pPr>
            <a:r>
              <a:rPr lang="en-US" sz="2000">
                <a:solidFill>
                  <a:schemeClr val="bg2">
                    <a:lumMod val="10000"/>
                  </a:schemeClr>
                </a:solidFill>
                <a:latin typeface="Roboto" charset="0"/>
                <a:ea typeface="Roboto" panose="02000000000000000000"/>
                <a:cs typeface="Roboto" charset="0"/>
                <a:sym typeface="Roboto" panose="02000000000000000000"/>
              </a:rPr>
              <a:t>Analysis Triggers: Button to initiate analysis and generate insights.</a:t>
            </a:r>
            <a:endParaRPr sz="2000">
              <a:solidFill>
                <a:schemeClr val="bg2">
                  <a:lumMod val="10000"/>
                </a:schemeClr>
              </a:solidFill>
              <a:latin typeface="Roboto" charset="0"/>
              <a:ea typeface="Roboto" panose="02000000000000000000"/>
              <a:cs typeface="Roboto" charset="0"/>
              <a:sym typeface="Roboto" panose="02000000000000000000"/>
            </a:endParaRPr>
          </a:p>
          <a:p>
            <a:pPr marL="342900" indent="-342900">
              <a:buFont typeface="Wingdings" panose="05000000000000000000" charset="0"/>
              <a:buChar char="ü"/>
            </a:pPr>
            <a:endParaRPr lang="en-US" sz="2000">
              <a:solidFill>
                <a:schemeClr val="bg2">
                  <a:lumMod val="10000"/>
                </a:schemeClr>
              </a:solidFill>
              <a:latin typeface="Roboto" charset="0"/>
              <a:cs typeface="Roboto" charset="0"/>
            </a:endParaRPr>
          </a:p>
          <a:p>
            <a:pPr marL="342900" indent="-342900">
              <a:buFont typeface="Wingdings" panose="05000000000000000000" charset="0"/>
              <a:buChar char="Ø"/>
            </a:pPr>
            <a:endParaRPr lang="en-US" sz="2000">
              <a:solidFill>
                <a:schemeClr val="bg2">
                  <a:lumMod val="10000"/>
                </a:schemeClr>
              </a:solidFill>
              <a:latin typeface="Roboto" charset="0"/>
              <a:cs typeface="Roboto" charset="0"/>
            </a:endParaRPr>
          </a:p>
        </p:txBody>
      </p:sp>
      <p:sp>
        <p:nvSpPr>
          <p:cNvPr id="7" name="Text Box 6"/>
          <p:cNvSpPr txBox="1"/>
          <p:nvPr/>
        </p:nvSpPr>
        <p:spPr>
          <a:xfrm>
            <a:off x="621665" y="266065"/>
            <a:ext cx="6145530" cy="79883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sym typeface="+mn-ea"/>
              </a:rPr>
              <a:t>System Design(part B</a:t>
            </a:r>
            <a:r>
              <a:rPr lang="en-US">
                <a:latin typeface="Arial" panose="020B0604020202020204" pitchFamily="34" charset="0"/>
                <a:cs typeface="Arial" panose="020B0604020202020204" pitchFamily="34" charset="0"/>
                <a:sym typeface="+mn-ea"/>
              </a:rPr>
              <a:t>)</a:t>
            </a:r>
            <a:endParaRPr lang="ru-RU" dirty="0">
              <a:latin typeface="Arial" panose="020B0604020202020204" pitchFamily="34" charset="0"/>
              <a:cs typeface="Arial" panose="020B0604020202020204" pitchFamily="34" charset="0"/>
            </a:endParaRPr>
          </a:p>
          <a:p>
            <a:endParaRPr lang="en-US"/>
          </a:p>
        </p:txBody>
      </p:sp>
      <p:sp>
        <p:nvSpPr>
          <p:cNvPr id="9" name="Text Box 8"/>
          <p:cNvSpPr txBox="1"/>
          <p:nvPr/>
        </p:nvSpPr>
        <p:spPr>
          <a:xfrm>
            <a:off x="9275445" y="1052830"/>
            <a:ext cx="2746375" cy="368300"/>
          </a:xfrm>
          <a:prstGeom prst="rect">
            <a:avLst/>
          </a:prstGeom>
          <a:noFill/>
        </p:spPr>
        <p:txBody>
          <a:bodyPr wrap="square" rtlCol="0">
            <a:spAutoFit/>
          </a:bodyPr>
          <a:lstStyle/>
          <a:p>
            <a:endParaRPr lang="en-US"/>
          </a:p>
        </p:txBody>
      </p:sp>
      <p:sp>
        <p:nvSpPr>
          <p:cNvPr id="15" name="Text Box 14"/>
          <p:cNvSpPr txBox="1"/>
          <p:nvPr/>
        </p:nvSpPr>
        <p:spPr>
          <a:xfrm>
            <a:off x="9097010" y="684530"/>
            <a:ext cx="2137410" cy="368300"/>
          </a:xfrm>
          <a:prstGeom prst="rect">
            <a:avLst/>
          </a:prstGeom>
          <a:noFill/>
        </p:spPr>
        <p:txBody>
          <a:bodyPr wrap="square" rtlCol="0">
            <a:spAutoFit/>
          </a:bodyPr>
          <a:lstStyle/>
          <a:p>
            <a:r>
              <a:rPr lang="en-US" b="1">
                <a:solidFill>
                  <a:schemeClr val="bg2">
                    <a:lumMod val="10000"/>
                  </a:schemeClr>
                </a:solidFill>
              </a:rPr>
              <a:t>Web application</a:t>
            </a:r>
          </a:p>
        </p:txBody>
      </p:sp>
      <p:pic>
        <p:nvPicPr>
          <p:cNvPr id="19" name="Content Placeholder 18"/>
          <p:cNvPicPr>
            <a:picLocks noGrp="1" noChangeAspect="1"/>
          </p:cNvPicPr>
          <p:nvPr>
            <p:ph idx="1"/>
          </p:nvPr>
        </p:nvPicPr>
        <p:blipFill>
          <a:blip r:embed="rId2"/>
          <a:stretch>
            <a:fillRect/>
          </a:stretch>
        </p:blipFill>
        <p:spPr>
          <a:xfrm>
            <a:off x="8653780" y="1052830"/>
            <a:ext cx="3463925" cy="3898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idx="1"/>
          </p:nvPr>
        </p:nvSpPr>
        <p:spPr/>
        <p:txBody>
          <a:bodyPr/>
          <a:lstStyle/>
          <a:p>
            <a:r>
              <a:rPr lang="en-US" sz="2000" dirty="0"/>
              <a:t>Frontend: HTML, CSS,Js</a:t>
            </a:r>
          </a:p>
          <a:p>
            <a:r>
              <a:rPr lang="en-US" sz="2000" dirty="0"/>
              <a:t>Backend:  Flask used</a:t>
            </a:r>
          </a:p>
          <a:p>
            <a:r>
              <a:rPr lang="en-US" sz="2000" dirty="0"/>
              <a:t>Deployed Flask for web framework</a:t>
            </a:r>
          </a:p>
          <a:p>
            <a:r>
              <a:rPr lang="en-US" sz="2000" dirty="0"/>
              <a:t>Displayed both input and output of the model in the interface</a:t>
            </a:r>
          </a:p>
          <a:p>
            <a:r>
              <a:rPr lang="en-US" sz="2000" dirty="0"/>
              <a:t>Integrated advanced ML models for accurate predictions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2236</Words>
  <Application>Microsoft Office PowerPoint</Application>
  <PresentationFormat>Widescreen</PresentationFormat>
  <Paragraphs>216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Narrow</vt:lpstr>
      <vt:lpstr>Calibri</vt:lpstr>
      <vt:lpstr>Calibri Light</vt:lpstr>
      <vt:lpstr>Open Sans</vt:lpstr>
      <vt:lpstr>Roboto</vt:lpstr>
      <vt:lpstr>Wingdings</vt:lpstr>
      <vt:lpstr>Тема Office</vt:lpstr>
      <vt:lpstr> Predictive Climate Insights (PCI) Project Overview</vt:lpstr>
      <vt:lpstr>PowerPoint Presentation</vt:lpstr>
      <vt:lpstr>PowerPoint Presentation</vt:lpstr>
      <vt:lpstr>Motivation</vt:lpstr>
      <vt:lpstr>Literature review</vt:lpstr>
      <vt:lpstr>System Design(part A)</vt:lpstr>
      <vt:lpstr>PowerPoint Presentation</vt:lpstr>
      <vt:lpstr>PowerPoint Presentation</vt:lpstr>
      <vt:lpstr>Technologies Used:</vt:lpstr>
      <vt:lpstr> </vt:lpstr>
      <vt:lpstr>Result:</vt:lpstr>
      <vt:lpstr>Result:</vt:lpstr>
      <vt:lpstr>Results(SVM) </vt:lpstr>
      <vt:lpstr>Results(KNN) </vt:lpstr>
      <vt:lpstr>Results(MLP) </vt:lpstr>
      <vt:lpstr> SVM(training Accuracy) </vt:lpstr>
      <vt:lpstr>SVM(testing Accuracy)</vt:lpstr>
      <vt:lpstr>    DecisionTree(training Accuracy)</vt:lpstr>
      <vt:lpstr> DecisionTree(testing Accuracy)</vt:lpstr>
      <vt:lpstr>PowerPoint Presentation</vt:lpstr>
      <vt:lpstr>PowerPoint Presentation</vt:lpstr>
      <vt:lpstr>API Feature: 5-Day Weather Forecast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and Atmosphere Presentation Template from free-slides.net</dc:title>
  <dc:creator>User Obstinate</dc:creator>
  <cp:lastModifiedBy>jayonti sharna</cp:lastModifiedBy>
  <cp:revision>41</cp:revision>
  <dcterms:created xsi:type="dcterms:W3CDTF">2021-08-17T12:08:00Z</dcterms:created>
  <dcterms:modified xsi:type="dcterms:W3CDTF">2024-11-27T06:58:09Z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2ADBEFC97CB44BF0A6037C020916C7D6_13</vt:lpwstr>
  </property>
  <property fmtid="{D5CDD505-2E9C-101B-9397-08002B2CF9AE}" pid="3" name="KSOProductBuildVer">
    <vt:lpwstr>1033-12.2.0.13472</vt:lpwstr>
  </property>
</Properties>
</file>